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74" r:id="rId7"/>
    <p:sldId id="275" r:id="rId8"/>
    <p:sldId id="276" r:id="rId9"/>
    <p:sldId id="277" r:id="rId10"/>
    <p:sldId id="278" r:id="rId11"/>
    <p:sldId id="279" r:id="rId12"/>
    <p:sldId id="266" r:id="rId13"/>
    <p:sldId id="280" r:id="rId14"/>
    <p:sldId id="267" r:id="rId15"/>
    <p:sldId id="26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990600"/>
          </a:xfrm>
        </p:spPr>
        <p:txBody>
          <a:bodyPr/>
          <a:lstStyle>
            <a:lvl1pPr algn="ct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1524000"/>
            <a:ext cx="6400800" cy="8382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41675AC5-207D-4C78-8F73-60EC8212D90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DD36F9-090F-4723-88D4-AC0A0CBAFF6A}" type="slidenum">
              <a:rPr lang="en-US"/>
              <a:pPr/>
              <a:t>‹#›</a:t>
            </a:fld>
            <a:endParaRPr lang="en-US"/>
          </a:p>
        </p:txBody>
      </p:sp>
    </p:spTree>
    <p:extLst>
      <p:ext uri="{BB962C8B-B14F-4D97-AF65-F5344CB8AC3E}">
        <p14:creationId xmlns:p14="http://schemas.microsoft.com/office/powerpoint/2010/main" val="82304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200025"/>
            <a:ext cx="1828800" cy="5819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200025"/>
            <a:ext cx="5334000" cy="5819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49483-DDAB-453B-9A31-C8E20A1E0BBD}" type="slidenum">
              <a:rPr lang="en-US"/>
              <a:pPr/>
              <a:t>‹#›</a:t>
            </a:fld>
            <a:endParaRPr lang="en-US"/>
          </a:p>
        </p:txBody>
      </p:sp>
    </p:spTree>
    <p:extLst>
      <p:ext uri="{BB962C8B-B14F-4D97-AF65-F5344CB8AC3E}">
        <p14:creationId xmlns:p14="http://schemas.microsoft.com/office/powerpoint/2010/main" val="398207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9C6CF5-D5D5-466E-8798-3E7A349D974C}" type="slidenum">
              <a:rPr lang="en-US"/>
              <a:pPr/>
              <a:t>‹#›</a:t>
            </a:fld>
            <a:endParaRPr lang="en-US"/>
          </a:p>
        </p:txBody>
      </p:sp>
    </p:spTree>
    <p:extLst>
      <p:ext uri="{BB962C8B-B14F-4D97-AF65-F5344CB8AC3E}">
        <p14:creationId xmlns:p14="http://schemas.microsoft.com/office/powerpoint/2010/main" val="127795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291D53-9CDF-4B02-96F2-83E8C891DC7D}" type="slidenum">
              <a:rPr lang="en-US"/>
              <a:pPr/>
              <a:t>‹#›</a:t>
            </a:fld>
            <a:endParaRPr lang="en-US"/>
          </a:p>
        </p:txBody>
      </p:sp>
    </p:spTree>
    <p:extLst>
      <p:ext uri="{BB962C8B-B14F-4D97-AF65-F5344CB8AC3E}">
        <p14:creationId xmlns:p14="http://schemas.microsoft.com/office/powerpoint/2010/main" val="74225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6764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6764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E5BCEB-B055-4260-B15D-5B8D4D088135}" type="slidenum">
              <a:rPr lang="en-US"/>
              <a:pPr/>
              <a:t>‹#›</a:t>
            </a:fld>
            <a:endParaRPr lang="en-US"/>
          </a:p>
        </p:txBody>
      </p:sp>
    </p:spTree>
    <p:extLst>
      <p:ext uri="{BB962C8B-B14F-4D97-AF65-F5344CB8AC3E}">
        <p14:creationId xmlns:p14="http://schemas.microsoft.com/office/powerpoint/2010/main" val="233783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ED5CF96-C53E-47D0-86D0-43BA1C329EBC}" type="slidenum">
              <a:rPr lang="en-US"/>
              <a:pPr/>
              <a:t>‹#›</a:t>
            </a:fld>
            <a:endParaRPr lang="en-US"/>
          </a:p>
        </p:txBody>
      </p:sp>
    </p:spTree>
    <p:extLst>
      <p:ext uri="{BB962C8B-B14F-4D97-AF65-F5344CB8AC3E}">
        <p14:creationId xmlns:p14="http://schemas.microsoft.com/office/powerpoint/2010/main" val="352220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02B55B4-850E-4CAB-931A-F9AB7A94CEFC}" type="slidenum">
              <a:rPr lang="en-US"/>
              <a:pPr/>
              <a:t>‹#›</a:t>
            </a:fld>
            <a:endParaRPr lang="en-US"/>
          </a:p>
        </p:txBody>
      </p:sp>
    </p:spTree>
    <p:extLst>
      <p:ext uri="{BB962C8B-B14F-4D97-AF65-F5344CB8AC3E}">
        <p14:creationId xmlns:p14="http://schemas.microsoft.com/office/powerpoint/2010/main" val="991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9EF8DD-585F-47A3-A193-0D30437E3972}" type="slidenum">
              <a:rPr lang="en-US"/>
              <a:pPr/>
              <a:t>‹#›</a:t>
            </a:fld>
            <a:endParaRPr lang="en-US"/>
          </a:p>
        </p:txBody>
      </p:sp>
    </p:spTree>
    <p:extLst>
      <p:ext uri="{BB962C8B-B14F-4D97-AF65-F5344CB8AC3E}">
        <p14:creationId xmlns:p14="http://schemas.microsoft.com/office/powerpoint/2010/main" val="174445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2618B9-ABA7-46FF-B6B2-45B4C2C47604}" type="slidenum">
              <a:rPr lang="en-US"/>
              <a:pPr/>
              <a:t>‹#›</a:t>
            </a:fld>
            <a:endParaRPr lang="en-US"/>
          </a:p>
        </p:txBody>
      </p:sp>
    </p:spTree>
    <p:extLst>
      <p:ext uri="{BB962C8B-B14F-4D97-AF65-F5344CB8AC3E}">
        <p14:creationId xmlns:p14="http://schemas.microsoft.com/office/powerpoint/2010/main" val="118803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75BB6C-ABFF-4ED0-9ACB-61D270F31688}" type="slidenum">
              <a:rPr lang="en-US"/>
              <a:pPr/>
              <a:t>‹#›</a:t>
            </a:fld>
            <a:endParaRPr lang="en-US"/>
          </a:p>
        </p:txBody>
      </p:sp>
    </p:spTree>
    <p:extLst>
      <p:ext uri="{BB962C8B-B14F-4D97-AF65-F5344CB8AC3E}">
        <p14:creationId xmlns:p14="http://schemas.microsoft.com/office/powerpoint/2010/main" val="176680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200025"/>
            <a:ext cx="73009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676400"/>
            <a:ext cx="73152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20E3AC-9B58-4089-9A45-85BAACA879A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cs typeface="Arial" charset="0"/>
        </a:defRPr>
      </a:lvl2pPr>
      <a:lvl3pPr algn="l" rtl="0" eaLnBrk="1" fontAlgn="base" hangingPunct="1">
        <a:spcBef>
          <a:spcPct val="0"/>
        </a:spcBef>
        <a:spcAft>
          <a:spcPct val="0"/>
        </a:spcAft>
        <a:defRPr sz="3600">
          <a:solidFill>
            <a:schemeClr val="tx1"/>
          </a:solidFill>
          <a:latin typeface="Arial" charset="0"/>
          <a:cs typeface="Arial" charset="0"/>
        </a:defRPr>
      </a:lvl3pPr>
      <a:lvl4pPr algn="l" rtl="0" eaLnBrk="1" fontAlgn="base" hangingPunct="1">
        <a:spcBef>
          <a:spcPct val="0"/>
        </a:spcBef>
        <a:spcAft>
          <a:spcPct val="0"/>
        </a:spcAft>
        <a:defRPr sz="3600">
          <a:solidFill>
            <a:schemeClr val="tx1"/>
          </a:solidFill>
          <a:latin typeface="Arial" charset="0"/>
          <a:cs typeface="Arial" charset="0"/>
        </a:defRPr>
      </a:lvl4pPr>
      <a:lvl5pPr algn="l" rtl="0" eaLnBrk="1" fontAlgn="base" hangingPunct="1">
        <a:spcBef>
          <a:spcPct val="0"/>
        </a:spcBef>
        <a:spcAft>
          <a:spcPct val="0"/>
        </a:spcAft>
        <a:defRPr sz="3600">
          <a:solidFill>
            <a:schemeClr val="tx1"/>
          </a:solidFill>
          <a:latin typeface="Arial" charset="0"/>
          <a:cs typeface="Arial" charset="0"/>
        </a:defRPr>
      </a:lvl5pPr>
      <a:lvl6pPr marL="457200" algn="l" rtl="0" eaLnBrk="1" fontAlgn="base" hangingPunct="1">
        <a:spcBef>
          <a:spcPct val="0"/>
        </a:spcBef>
        <a:spcAft>
          <a:spcPct val="0"/>
        </a:spcAft>
        <a:defRPr sz="3600">
          <a:solidFill>
            <a:schemeClr val="tx1"/>
          </a:solidFill>
          <a:latin typeface="Arial" charset="0"/>
          <a:cs typeface="Arial" charset="0"/>
        </a:defRPr>
      </a:lvl6pPr>
      <a:lvl7pPr marL="914400" algn="l" rtl="0" eaLnBrk="1" fontAlgn="base" hangingPunct="1">
        <a:spcBef>
          <a:spcPct val="0"/>
        </a:spcBef>
        <a:spcAft>
          <a:spcPct val="0"/>
        </a:spcAft>
        <a:defRPr sz="3600">
          <a:solidFill>
            <a:schemeClr val="tx1"/>
          </a:solidFill>
          <a:latin typeface="Arial" charset="0"/>
          <a:cs typeface="Arial" charset="0"/>
        </a:defRPr>
      </a:lvl7pPr>
      <a:lvl8pPr marL="1371600" algn="l" rtl="0" eaLnBrk="1" fontAlgn="base" hangingPunct="1">
        <a:spcBef>
          <a:spcPct val="0"/>
        </a:spcBef>
        <a:spcAft>
          <a:spcPct val="0"/>
        </a:spcAft>
        <a:defRPr sz="3600">
          <a:solidFill>
            <a:schemeClr val="tx1"/>
          </a:solidFill>
          <a:latin typeface="Arial" charset="0"/>
          <a:cs typeface="Arial" charset="0"/>
        </a:defRPr>
      </a:lvl8pPr>
      <a:lvl9pPr marL="1828800" algn="l" rtl="0" eaLnBrk="1" fontAlgn="base" hangingPunct="1">
        <a:spcBef>
          <a:spcPct val="0"/>
        </a:spcBef>
        <a:spcAft>
          <a:spcPct val="0"/>
        </a:spcAft>
        <a:defRPr sz="36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990600"/>
          </a:xfrm>
        </p:spPr>
        <p:txBody>
          <a:bodyPr/>
          <a:lstStyle/>
          <a:p>
            <a:r>
              <a:rPr lang="en-CA" sz="4000" b="1" dirty="0" smtClean="0"/>
              <a:t>Putting the Pieces Together</a:t>
            </a:r>
            <a:endParaRPr lang="en-US" sz="4000" b="1" dirty="0"/>
          </a:p>
        </p:txBody>
      </p:sp>
      <p:sp>
        <p:nvSpPr>
          <p:cNvPr id="3" name="Subtitle 2"/>
          <p:cNvSpPr>
            <a:spLocks noGrp="1"/>
          </p:cNvSpPr>
          <p:nvPr>
            <p:ph type="subTitle" idx="1"/>
          </p:nvPr>
        </p:nvSpPr>
        <p:spPr>
          <a:xfrm>
            <a:off x="1371600" y="1124744"/>
            <a:ext cx="6400800" cy="1237456"/>
          </a:xfrm>
        </p:spPr>
        <p:txBody>
          <a:bodyPr/>
          <a:lstStyle/>
          <a:p>
            <a:r>
              <a:rPr lang="en-CA" sz="3600" dirty="0" smtClean="0"/>
              <a:t>Basic Citation in MLA format:</a:t>
            </a:r>
          </a:p>
          <a:p>
            <a:r>
              <a:rPr lang="en-CA" sz="3600" dirty="0" smtClean="0"/>
              <a:t>Website Citation</a:t>
            </a:r>
            <a:endParaRPr lang="en-US" sz="3600" dirty="0"/>
          </a:p>
        </p:txBody>
      </p:sp>
    </p:spTree>
    <p:extLst>
      <p:ext uri="{BB962C8B-B14F-4D97-AF65-F5344CB8AC3E}">
        <p14:creationId xmlns:p14="http://schemas.microsoft.com/office/powerpoint/2010/main" val="3454191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“How Books have Disappointed Me.” </a:t>
            </a:r>
            <a:r>
              <a:rPr lang="en-CA" i="1" dirty="0"/>
              <a:t>Hawk Blog. </a:t>
            </a:r>
            <a:r>
              <a:rPr lang="en-CA" dirty="0"/>
              <a:t>Henry Street High School, 3 Feb. 2014. Web. </a:t>
            </a:r>
            <a:endParaRPr lang="en-CA" sz="3200" b="1" dirty="0" smtClean="0"/>
          </a:p>
          <a:p>
            <a:pPr marL="0" indent="0">
              <a:buNone/>
            </a:pP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3182902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“How Books have Disappointed Me.” </a:t>
            </a:r>
            <a:r>
              <a:rPr lang="en-CA" i="1" dirty="0"/>
              <a:t>Hawk Blog. </a:t>
            </a:r>
            <a:r>
              <a:rPr lang="en-CA" dirty="0"/>
              <a:t>Henry Street High School, 3 Feb. 2014. Web. 22 Apr. 2014. </a:t>
            </a:r>
          </a:p>
          <a:p>
            <a:pPr marL="0" indent="0">
              <a:buNone/>
            </a:pPr>
            <a:endParaRPr lang="en-CA" dirty="0" smtClean="0"/>
          </a:p>
          <a:p>
            <a:endParaRPr lang="en-US" dirty="0"/>
          </a:p>
        </p:txBody>
      </p:sp>
    </p:spTree>
    <p:extLst>
      <p:ext uri="{BB962C8B-B14F-4D97-AF65-F5344CB8AC3E}">
        <p14:creationId xmlns:p14="http://schemas.microsoft.com/office/powerpoint/2010/main" val="3814693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Embedded (in-text) citation:</a:t>
            </a:r>
          </a:p>
          <a:p>
            <a:pPr marL="0" indent="0">
              <a:buNone/>
            </a:pPr>
            <a:r>
              <a:rPr lang="en-CA" dirty="0" smtClean="0"/>
              <a:t>It is true that we are fooled </a:t>
            </a:r>
            <a:r>
              <a:rPr lang="en-CA" smtClean="0"/>
              <a:t>by fiction; </a:t>
            </a:r>
            <a:r>
              <a:rPr lang="en-CA" dirty="0" smtClean="0"/>
              <a:t>it is lies, “Yes</a:t>
            </a:r>
            <a:r>
              <a:rPr lang="en-CA" dirty="0"/>
              <a:t>, carefully constructed lies that suck you in and make you care deeply about characters and settings and plot. Lies that inspire you and spark your imagination. Lies that transport you out of your own life and allow you to relish the lives of others. Lies that devastate you as you turn the final page and must end the </a:t>
            </a:r>
            <a:r>
              <a:rPr lang="en-CA" dirty="0" smtClean="0"/>
              <a:t>story” (Maxwell).</a:t>
            </a:r>
            <a:r>
              <a:rPr lang="en-CA" dirty="0"/>
              <a:t/>
            </a:r>
            <a:br>
              <a:rPr lang="en-CA" dirty="0"/>
            </a:br>
            <a:endParaRPr lang="en-CA" dirty="0" smtClean="0"/>
          </a:p>
          <a:p>
            <a:pPr marL="0" indent="0">
              <a:buNone/>
            </a:pP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3440307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b="1" dirty="0" smtClean="0"/>
              <a:t>Embedded (in-text) citation: Quotation and Paraphrase</a:t>
            </a:r>
          </a:p>
          <a:p>
            <a:pPr marL="0" indent="0">
              <a:buNone/>
            </a:pPr>
            <a:r>
              <a:rPr lang="en-CA" sz="2000" dirty="0" smtClean="0"/>
              <a:t>It is true that we are fooled by fiction; it is lies, “Yes</a:t>
            </a:r>
            <a:r>
              <a:rPr lang="en-CA" sz="2000" dirty="0"/>
              <a:t>, carefully constructed lies that suck you in and make you care deeply about characters and settings and plot. Lies that inspire you and spark your imagination. Lies that transport you out of your own life and allow you to relish the lives of others. Lies that devastate you as you turn the final page and must end the </a:t>
            </a:r>
            <a:r>
              <a:rPr lang="en-CA" sz="2000" dirty="0" smtClean="0"/>
              <a:t>story” (Maxwell).</a:t>
            </a:r>
            <a:r>
              <a:rPr lang="en-CA" sz="2000" dirty="0"/>
              <a:t/>
            </a:r>
            <a:br>
              <a:rPr lang="en-CA" sz="2000" dirty="0"/>
            </a:br>
            <a:endParaRPr lang="en-CA" sz="2000" dirty="0" smtClean="0"/>
          </a:p>
          <a:p>
            <a:pPr marL="0" indent="0">
              <a:buNone/>
            </a:pPr>
            <a:r>
              <a:rPr lang="en-CA" sz="2000" dirty="0"/>
              <a:t>Fiction is comprised of lies that mimic real life so that you can discover more about yourself as an individual, a member of society and as a human </a:t>
            </a:r>
            <a:r>
              <a:rPr lang="en-CA" sz="2000"/>
              <a:t>(</a:t>
            </a:r>
            <a:r>
              <a:rPr lang="en-CA" sz="2000" smtClean="0"/>
              <a:t>Maxwell).</a:t>
            </a:r>
            <a:endParaRPr lang="en-CA" sz="2000" dirty="0"/>
          </a:p>
          <a:p>
            <a:pPr marL="0" indent="0">
              <a:buNone/>
            </a:pPr>
            <a:endParaRPr lang="en-CA" dirty="0" smtClean="0"/>
          </a:p>
          <a:p>
            <a:pPr marL="0" indent="0">
              <a:buNone/>
            </a:pP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2021535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600" b="1" dirty="0"/>
              <a:t>Works Cited:</a:t>
            </a:r>
          </a:p>
          <a:p>
            <a:pPr marL="355600" indent="-355600">
              <a:buNone/>
            </a:pPr>
            <a:r>
              <a:rPr lang="en-CA" sz="2800" dirty="0"/>
              <a:t>Maxwell, Gillian. “How Books have Disappointed Me.” </a:t>
            </a:r>
            <a:r>
              <a:rPr lang="en-CA" sz="2800" i="1" dirty="0"/>
              <a:t>Hawk Blog. </a:t>
            </a:r>
            <a:r>
              <a:rPr lang="en-CA" sz="2800" dirty="0"/>
              <a:t>Henry Street High School, 3 Feb. 2014. Web. 22 Apr. 2014. </a:t>
            </a:r>
          </a:p>
          <a:p>
            <a:pPr marL="0" indent="0">
              <a:buNone/>
            </a:pPr>
            <a:endParaRPr lang="en-CA" sz="3200" b="1" dirty="0" smtClean="0"/>
          </a:p>
          <a:p>
            <a:pPr marL="0" indent="0">
              <a:buNone/>
            </a:pPr>
            <a:r>
              <a:rPr lang="en-CA" sz="3200" b="1" dirty="0" smtClean="0"/>
              <a:t>Embedded (in-text) citation:</a:t>
            </a:r>
          </a:p>
          <a:p>
            <a:pPr marL="0" indent="0">
              <a:buNone/>
            </a:pPr>
            <a:r>
              <a:rPr lang="en-CA" dirty="0" smtClean="0"/>
              <a:t>(Maxwell).</a:t>
            </a:r>
          </a:p>
          <a:p>
            <a:pPr marL="0" indent="0">
              <a:buNone/>
            </a:pPr>
            <a:endParaRPr lang="en-CA" dirty="0" smtClean="0"/>
          </a:p>
          <a:p>
            <a:pPr marL="0" indent="0">
              <a:buNone/>
            </a:pP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15590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from Website with No Author</a:t>
            </a:r>
            <a:endParaRPr lang="en-US" dirty="0"/>
          </a:p>
        </p:txBody>
      </p:sp>
      <p:sp>
        <p:nvSpPr>
          <p:cNvPr id="3" name="Content Placeholder 2"/>
          <p:cNvSpPr>
            <a:spLocks noGrp="1"/>
          </p:cNvSpPr>
          <p:nvPr>
            <p:ph idx="1"/>
          </p:nvPr>
        </p:nvSpPr>
        <p:spPr>
          <a:xfrm>
            <a:off x="1691680" y="1556792"/>
            <a:ext cx="7315200" cy="4752528"/>
          </a:xfrm>
        </p:spPr>
        <p:txBody>
          <a:bodyPr/>
          <a:lstStyle/>
          <a:p>
            <a:pPr marL="0" indent="0">
              <a:buNone/>
            </a:pPr>
            <a:r>
              <a:rPr lang="en-CA" sz="3200" b="1" dirty="0" smtClean="0"/>
              <a:t>Works Cited:</a:t>
            </a:r>
          </a:p>
          <a:p>
            <a:pPr marL="355600" indent="-355600">
              <a:buNone/>
            </a:pPr>
            <a:r>
              <a:rPr lang="en-CA" sz="2000" dirty="0" smtClean="0"/>
              <a:t>“Title of Webpage." </a:t>
            </a:r>
            <a:r>
              <a:rPr lang="en-CA" sz="2000" i="1" dirty="0" smtClean="0"/>
              <a:t>Title of Website</a:t>
            </a:r>
            <a:r>
              <a:rPr lang="en-CA" sz="2000" dirty="0" smtClean="0"/>
              <a:t>. Publisher of Website, publication date. Medium. Date accessed.</a:t>
            </a:r>
          </a:p>
          <a:p>
            <a:pPr marL="355600" indent="-355600">
              <a:buNone/>
            </a:pPr>
            <a:endParaRPr lang="en-CA" sz="2000" i="1" dirty="0" smtClean="0"/>
          </a:p>
          <a:p>
            <a:pPr marL="355600" indent="-355600">
              <a:buNone/>
            </a:pPr>
            <a:r>
              <a:rPr lang="en-CA" sz="2000" dirty="0" smtClean="0"/>
              <a:t>“How Books have Disappointed Me.” </a:t>
            </a:r>
            <a:r>
              <a:rPr lang="en-CA" sz="2000" i="1" dirty="0" smtClean="0"/>
              <a:t>Hawk Blog. </a:t>
            </a:r>
            <a:r>
              <a:rPr lang="en-CA" sz="2000" dirty="0" smtClean="0"/>
              <a:t>Henry Street High School. 27 Feb. 2014. Web. 22 Apr. 2014.</a:t>
            </a:r>
          </a:p>
          <a:p>
            <a:pPr marL="0" indent="0">
              <a:buNone/>
            </a:pPr>
            <a:endParaRPr lang="en-CA" sz="3200" b="1" dirty="0" smtClean="0"/>
          </a:p>
          <a:p>
            <a:pPr marL="0" indent="0">
              <a:buNone/>
            </a:pPr>
            <a:r>
              <a:rPr lang="en-CA" sz="3200" b="1" dirty="0" smtClean="0"/>
              <a:t>Embedded (in-text) citation:</a:t>
            </a:r>
          </a:p>
          <a:p>
            <a:pPr marL="0" indent="0">
              <a:buNone/>
            </a:pPr>
            <a:r>
              <a:rPr lang="en-CA" sz="2000" dirty="0" smtClean="0"/>
              <a:t>(“Title of Webpage”)</a:t>
            </a:r>
          </a:p>
          <a:p>
            <a:pPr marL="0" indent="0">
              <a:buNone/>
            </a:pPr>
            <a:endParaRPr lang="en-CA" sz="2000" dirty="0" smtClean="0"/>
          </a:p>
          <a:p>
            <a:pPr marL="0" indent="0">
              <a:buNone/>
            </a:pPr>
            <a:r>
              <a:rPr lang="en-CA" sz="2000" smtClean="0"/>
              <a:t>(“How </a:t>
            </a:r>
            <a:r>
              <a:rPr lang="en-CA" sz="2000" dirty="0" smtClean="0"/>
              <a:t>Books have Disappointed Me”).</a:t>
            </a:r>
          </a:p>
          <a:p>
            <a:pPr marL="0" indent="0">
              <a:buNone/>
            </a:pPr>
            <a:endParaRPr lang="en-CA" dirty="0" smtClean="0"/>
          </a:p>
          <a:p>
            <a:pPr marL="0" indent="0">
              <a:buNone/>
            </a:pP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1711204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Research for Academic Purposes</a:t>
            </a:r>
            <a:endParaRPr lang="en-US" dirty="0"/>
          </a:p>
        </p:txBody>
      </p:sp>
      <p:sp>
        <p:nvSpPr>
          <p:cNvPr id="3" name="Content Placeholder 2"/>
          <p:cNvSpPr>
            <a:spLocks noGrp="1"/>
          </p:cNvSpPr>
          <p:nvPr>
            <p:ph idx="1"/>
          </p:nvPr>
        </p:nvSpPr>
        <p:spPr/>
        <p:txBody>
          <a:bodyPr/>
          <a:lstStyle/>
          <a:p>
            <a:r>
              <a:rPr lang="en-CA" sz="2000" dirty="0" smtClean="0">
                <a:latin typeface="Constantia" pitchFamily="18" charset="0"/>
              </a:rPr>
              <a:t>The basis of research is to READ and make notes: paraphrase or quotations.  </a:t>
            </a:r>
          </a:p>
          <a:p>
            <a:endParaRPr lang="en-CA" sz="2000" dirty="0" smtClean="0">
              <a:latin typeface="Constantia" pitchFamily="18" charset="0"/>
            </a:endParaRPr>
          </a:p>
          <a:p>
            <a:r>
              <a:rPr lang="en-CA" sz="2000" dirty="0" smtClean="0">
                <a:latin typeface="Constantia" pitchFamily="18" charset="0"/>
              </a:rPr>
              <a:t>You are learning new information or you are confirming information that is NOT general knowledge.  </a:t>
            </a:r>
          </a:p>
          <a:p>
            <a:endParaRPr lang="en-CA" sz="2000" dirty="0" smtClean="0">
              <a:latin typeface="Constantia" pitchFamily="18" charset="0"/>
            </a:endParaRPr>
          </a:p>
          <a:p>
            <a:r>
              <a:rPr lang="en-CA" sz="2000" dirty="0" smtClean="0">
                <a:latin typeface="Constantia" pitchFamily="18" charset="0"/>
              </a:rPr>
              <a:t>Since you are learning new things, when you report them to the teacher or the class, you need to give credit to the creator of the information -- the author or photographer, or videographer, or designer, or...</a:t>
            </a:r>
          </a:p>
          <a:p>
            <a:endParaRPr lang="en-CA" sz="2000" dirty="0" smtClean="0">
              <a:latin typeface="Constantia" pitchFamily="18" charset="0"/>
            </a:endParaRPr>
          </a:p>
          <a:p>
            <a:r>
              <a:rPr lang="en-CA" sz="2000" dirty="0" smtClean="0">
                <a:latin typeface="Constantia" pitchFamily="18" charset="0"/>
              </a:rPr>
              <a:t>If you don't give credit, it is…</a:t>
            </a:r>
            <a:endParaRPr lang="en-US" sz="2000" dirty="0" smtClean="0">
              <a:latin typeface="Constantia" pitchFamily="18" charset="0"/>
            </a:endParaRPr>
          </a:p>
          <a:p>
            <a:endParaRPr lang="en-US" sz="2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317096"/>
            <a:ext cx="3482168" cy="75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608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use MLA?</a:t>
            </a:r>
            <a:endParaRPr lang="en-US" dirty="0"/>
          </a:p>
        </p:txBody>
      </p:sp>
      <p:sp>
        <p:nvSpPr>
          <p:cNvPr id="3" name="Content Placeholder 2"/>
          <p:cNvSpPr>
            <a:spLocks noGrp="1"/>
          </p:cNvSpPr>
          <p:nvPr>
            <p:ph idx="1"/>
          </p:nvPr>
        </p:nvSpPr>
        <p:spPr>
          <a:xfrm>
            <a:off x="1676400" y="1676400"/>
            <a:ext cx="7315200" cy="4992960"/>
          </a:xfrm>
        </p:spPr>
        <p:txBody>
          <a:bodyPr/>
          <a:lstStyle/>
          <a:p>
            <a:r>
              <a:rPr lang="en-CA" dirty="0">
                <a:latin typeface="Constantia" pitchFamily="18" charset="0"/>
              </a:rPr>
              <a:t>In </a:t>
            </a:r>
            <a:r>
              <a:rPr lang="en-CA" dirty="0" smtClean="0">
                <a:latin typeface="Constantia" pitchFamily="18" charset="0"/>
              </a:rPr>
              <a:t>English, History and other Humanities, </a:t>
            </a:r>
            <a:r>
              <a:rPr lang="en-CA" dirty="0">
                <a:latin typeface="Constantia" pitchFamily="18" charset="0"/>
              </a:rPr>
              <a:t>we use the </a:t>
            </a:r>
            <a:r>
              <a:rPr lang="en-CA" dirty="0" smtClean="0">
                <a:latin typeface="Constantia" pitchFamily="18" charset="0"/>
              </a:rPr>
              <a:t>Modern Language Association’s method </a:t>
            </a:r>
            <a:r>
              <a:rPr lang="en-CA" dirty="0">
                <a:latin typeface="Constantia" pitchFamily="18" charset="0"/>
              </a:rPr>
              <a:t>of cataloguing our research sources</a:t>
            </a:r>
            <a:r>
              <a:rPr lang="en-CA" dirty="0" smtClean="0">
                <a:latin typeface="Constantia" pitchFamily="18" charset="0"/>
              </a:rPr>
              <a:t>.</a:t>
            </a:r>
          </a:p>
          <a:p>
            <a:pPr marL="0" indent="0">
              <a:buNone/>
            </a:pPr>
            <a:endParaRPr lang="en-CA" dirty="0">
              <a:latin typeface="Constantia" pitchFamily="18" charset="0"/>
            </a:endParaRPr>
          </a:p>
          <a:p>
            <a:r>
              <a:rPr lang="en-CA" dirty="0">
                <a:latin typeface="Constantia" pitchFamily="18" charset="0"/>
              </a:rPr>
              <a:t>You must give credit to ALL facts, ideas and images that you did not create on your own.  Yup, ALL FACTS, IDEAS AND IMAGES</a:t>
            </a:r>
            <a:r>
              <a:rPr lang="en-CA" dirty="0" smtClean="0">
                <a:latin typeface="Constantia" pitchFamily="18" charset="0"/>
              </a:rPr>
              <a:t>.</a:t>
            </a:r>
          </a:p>
          <a:p>
            <a:endParaRPr lang="en-CA" dirty="0">
              <a:latin typeface="Constantia" pitchFamily="18" charset="0"/>
            </a:endParaRPr>
          </a:p>
          <a:p>
            <a:r>
              <a:rPr lang="en-CA" dirty="0">
                <a:latin typeface="Constantia" pitchFamily="18" charset="0"/>
              </a:rPr>
              <a:t>You must give credit to your research in two places:</a:t>
            </a:r>
          </a:p>
          <a:p>
            <a:pPr lvl="1"/>
            <a:r>
              <a:rPr lang="en-CA" sz="1800" dirty="0" smtClean="0">
                <a:latin typeface="Constantia" pitchFamily="18" charset="0"/>
              </a:rPr>
              <a:t>On a Works Cited page</a:t>
            </a:r>
            <a:endParaRPr lang="en-US" sz="1800" dirty="0" smtClean="0">
              <a:latin typeface="Constantia" pitchFamily="18" charset="0"/>
            </a:endParaRPr>
          </a:p>
          <a:p>
            <a:pPr lvl="1"/>
            <a:r>
              <a:rPr lang="en-CA" sz="1800" dirty="0" smtClean="0">
                <a:latin typeface="Constantia" pitchFamily="18" charset="0"/>
              </a:rPr>
              <a:t>As an embedded (in-text) citation</a:t>
            </a:r>
          </a:p>
          <a:p>
            <a:endParaRPr lang="en-US" dirty="0"/>
          </a:p>
        </p:txBody>
      </p:sp>
    </p:spTree>
    <p:extLst>
      <p:ext uri="{BB962C8B-B14F-4D97-AF65-F5344CB8AC3E}">
        <p14:creationId xmlns:p14="http://schemas.microsoft.com/office/powerpoint/2010/main" val="196854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smtClean="0"/>
              <a:t>Last name, first name. “Title of Web Page.” T</a:t>
            </a:r>
            <a:r>
              <a:rPr lang="en-CA" i="1" dirty="0" smtClean="0"/>
              <a:t>itle of Web Site.</a:t>
            </a:r>
            <a:r>
              <a:rPr lang="en-CA" dirty="0" smtClean="0"/>
              <a:t> Publisher of Website, date of publication. Medium. Date Accessed.</a:t>
            </a:r>
            <a:endParaRPr lang="en-CA" i="1" dirty="0" smtClean="0"/>
          </a:p>
          <a:p>
            <a:pPr marL="0" indent="0">
              <a:buNone/>
            </a:pPr>
            <a:r>
              <a:rPr lang="en-CA" sz="3200" b="1" dirty="0" smtClean="0"/>
              <a:t>Embedded (in-text) citation:</a:t>
            </a:r>
          </a:p>
          <a:p>
            <a:pPr marL="0" indent="0">
              <a:buNone/>
            </a:pPr>
            <a:r>
              <a:rPr lang="en-CA" dirty="0" smtClean="0"/>
              <a:t>(Last name).</a:t>
            </a:r>
          </a:p>
          <a:p>
            <a:pPr marL="0" indent="0">
              <a:buNone/>
            </a:pPr>
            <a:endParaRPr lang="en-CA" dirty="0" smtClean="0"/>
          </a:p>
          <a:p>
            <a:pPr marL="0" indent="0">
              <a:buNone/>
            </a:pP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152350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a:t>
            </a:r>
          </a:p>
          <a:p>
            <a:pPr marL="0" indent="0">
              <a:buNone/>
            </a:pPr>
            <a:endParaRPr lang="en-CA" dirty="0" smtClean="0"/>
          </a:p>
          <a:p>
            <a:endParaRPr lang="en-US" dirty="0"/>
          </a:p>
        </p:txBody>
      </p:sp>
    </p:spTree>
    <p:extLst>
      <p:ext uri="{BB962C8B-B14F-4D97-AF65-F5344CB8AC3E}">
        <p14:creationId xmlns:p14="http://schemas.microsoft.com/office/powerpoint/2010/main" val="3643554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“How Books have Disappointed Me</a:t>
            </a:r>
            <a:r>
              <a:rPr lang="en-CA" dirty="0" smtClean="0"/>
              <a:t>.”</a:t>
            </a:r>
            <a:endParaRPr lang="en-CA" dirty="0"/>
          </a:p>
        </p:txBody>
      </p:sp>
    </p:spTree>
    <p:extLst>
      <p:ext uri="{BB962C8B-B14F-4D97-AF65-F5344CB8AC3E}">
        <p14:creationId xmlns:p14="http://schemas.microsoft.com/office/powerpoint/2010/main" val="2230213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“How Books have Disappointed Me.” </a:t>
            </a:r>
            <a:r>
              <a:rPr lang="en-CA" i="1" dirty="0"/>
              <a:t>Hawk Blog. </a:t>
            </a:r>
            <a:endParaRPr lang="en-CA" dirty="0"/>
          </a:p>
          <a:p>
            <a:pPr marL="0" indent="0">
              <a:buNone/>
            </a:pPr>
            <a:endParaRPr lang="en-CA" dirty="0" smtClean="0"/>
          </a:p>
          <a:p>
            <a:endParaRPr lang="en-US" dirty="0"/>
          </a:p>
        </p:txBody>
      </p:sp>
    </p:spTree>
    <p:extLst>
      <p:ext uri="{BB962C8B-B14F-4D97-AF65-F5344CB8AC3E}">
        <p14:creationId xmlns:p14="http://schemas.microsoft.com/office/powerpoint/2010/main" val="2818062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“How Books have Disappointed Me.” </a:t>
            </a:r>
            <a:r>
              <a:rPr lang="en-CA" i="1" dirty="0"/>
              <a:t>Hawk Blog. </a:t>
            </a:r>
            <a:r>
              <a:rPr lang="en-CA" dirty="0"/>
              <a:t>Henry Street High School, </a:t>
            </a:r>
          </a:p>
          <a:p>
            <a:pPr marL="0" indent="0">
              <a:buNone/>
            </a:pPr>
            <a:endParaRPr lang="en-CA" dirty="0" smtClean="0"/>
          </a:p>
          <a:p>
            <a:endParaRPr lang="en-US" dirty="0"/>
          </a:p>
        </p:txBody>
      </p:sp>
    </p:spTree>
    <p:extLst>
      <p:ext uri="{BB962C8B-B14F-4D97-AF65-F5344CB8AC3E}">
        <p14:creationId xmlns:p14="http://schemas.microsoft.com/office/powerpoint/2010/main" val="328464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Page from Website</a:t>
            </a:r>
            <a:endParaRPr lang="en-US" dirty="0"/>
          </a:p>
        </p:txBody>
      </p:sp>
      <p:sp>
        <p:nvSpPr>
          <p:cNvPr id="3" name="Content Placeholder 2"/>
          <p:cNvSpPr>
            <a:spLocks noGrp="1"/>
          </p:cNvSpPr>
          <p:nvPr>
            <p:ph idx="1"/>
          </p:nvPr>
        </p:nvSpPr>
        <p:spPr/>
        <p:txBody>
          <a:bodyPr/>
          <a:lstStyle/>
          <a:p>
            <a:pPr marL="0" indent="0">
              <a:buNone/>
            </a:pPr>
            <a:r>
              <a:rPr lang="en-CA" sz="3200" b="1" dirty="0" smtClean="0"/>
              <a:t>Works Cited:</a:t>
            </a:r>
          </a:p>
          <a:p>
            <a:pPr marL="355600" indent="-355600">
              <a:buNone/>
            </a:pPr>
            <a:r>
              <a:rPr lang="en-CA" dirty="0"/>
              <a:t>Maxwell, Gillian. “How Books have Disappointed Me.” </a:t>
            </a:r>
            <a:r>
              <a:rPr lang="en-CA" i="1" dirty="0"/>
              <a:t>Hawk Blog. </a:t>
            </a:r>
            <a:r>
              <a:rPr lang="en-CA" dirty="0"/>
              <a:t>Henry Street High School, 3 Feb. 2014. </a:t>
            </a:r>
            <a:endParaRPr lang="en-CA" dirty="0" smtClean="0"/>
          </a:p>
          <a:p>
            <a:endParaRPr lang="en-US" dirty="0"/>
          </a:p>
        </p:txBody>
      </p:sp>
    </p:spTree>
    <p:extLst>
      <p:ext uri="{BB962C8B-B14F-4D97-AF65-F5344CB8AC3E}">
        <p14:creationId xmlns:p14="http://schemas.microsoft.com/office/powerpoint/2010/main" val="1914390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Learning games design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Learning games design template</Template>
  <TotalTime>97</TotalTime>
  <Words>701</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Learning games design template</vt:lpstr>
      <vt:lpstr>Putting the Pieces Together</vt:lpstr>
      <vt:lpstr>Research for Academic Purposes</vt:lpstr>
      <vt:lpstr>Why use MLA?</vt:lpstr>
      <vt:lpstr>Page from Website</vt:lpstr>
      <vt:lpstr>Page from Website</vt:lpstr>
      <vt:lpstr>Page from Website</vt:lpstr>
      <vt:lpstr>Page from Website</vt:lpstr>
      <vt:lpstr>Page from Website</vt:lpstr>
      <vt:lpstr>Page from Website</vt:lpstr>
      <vt:lpstr>Page from Website</vt:lpstr>
      <vt:lpstr>Page from Website</vt:lpstr>
      <vt:lpstr>Page from Website</vt:lpstr>
      <vt:lpstr>Page from Website</vt:lpstr>
      <vt:lpstr>Page from Website</vt:lpstr>
      <vt:lpstr>Page from Website with No Author</vt:lpstr>
    </vt:vector>
  </TitlesOfParts>
  <Company>Durham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the Pieces Together</dc:title>
  <dc:creator>GILLIAN MAXWELL</dc:creator>
  <cp:lastModifiedBy>GILLIAN MAXWELL</cp:lastModifiedBy>
  <cp:revision>15</cp:revision>
  <dcterms:created xsi:type="dcterms:W3CDTF">2014-04-17T17:43:58Z</dcterms:created>
  <dcterms:modified xsi:type="dcterms:W3CDTF">2014-04-23T17:23:19Z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TC102885661033</vt:lpwstr>
  </property>
</Properties>
</file>