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7"/>
  </p:notesMasterIdLst>
  <p:handoutMasterIdLst>
    <p:handoutMasterId r:id="rId18"/>
  </p:handoutMasterIdLst>
  <p:sldIdLst>
    <p:sldId id="256" r:id="rId5"/>
    <p:sldId id="269" r:id="rId6"/>
    <p:sldId id="267" r:id="rId7"/>
    <p:sldId id="273" r:id="rId8"/>
    <p:sldId id="274" r:id="rId9"/>
    <p:sldId id="275" r:id="rId10"/>
    <p:sldId id="276" r:id="rId11"/>
    <p:sldId id="270" r:id="rId12"/>
    <p:sldId id="271" r:id="rId13"/>
    <p:sldId id="272" r:id="rId14"/>
    <p:sldId id="266"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8291" autoAdjust="0"/>
  </p:normalViewPr>
  <p:slideViewPr>
    <p:cSldViewPr snapToGrid="0" showGuides="1">
      <p:cViewPr>
        <p:scale>
          <a:sx n="75" d="100"/>
          <a:sy n="75" d="100"/>
        </p:scale>
        <p:origin x="-198" y="-708"/>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a:t>8/30/2012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a:t>8/30/2012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02B9795-92DC-40DC-A1CA-9A4B349D7824}" type="datetimeFigureOut">
              <a:rPr/>
              <a:t>8/30/2012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a:t>8/30/2012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a:t>8/30/2012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a:t>8/30/2012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a:t>8/30/2012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a:t>8/30/2012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a:t>8/30/2012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a:t>8/30/2012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a:t>8/30/2012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a:t>8/30/2012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a:t>8/30/2012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a:pPr/>
              <a:t>8/30/2012</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ddsb.ca/school/henrystreeths/Learning%20Commons/tutorials/Pages/default.aspx" TargetMode="External"/><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itationmachine.net/" TargetMode="External"/><Relationship Id="rId2" Type="http://schemas.openxmlformats.org/officeDocument/2006/relationships/hyperlink" Target="http://www.ddsb.ca/school/henrystreeths/Learning%20Commons/tutorials/Pages/default.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hyperlink" Target="http://www.ddsb.ca/school/henrystreeths/Learning%20Commons/tutorials/Documents/Print%20Source%20Note-taking%20sheet.docx" TargetMode="External"/><Relationship Id="rId2" Type="http://schemas.openxmlformats.org/officeDocument/2006/relationships/hyperlink" Target="http://www.ddsb.ca/school/henrystreeths/Learning%20Commons/tutorials/Pages/default.aspx" TargetMode="Externa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hyperlink" Target="http://www.ddsb.ca/school/henrystreeths/Learning%20Commons/tutorials/Documents/Electronic%20Source%20Note-taking%20sheet.docx"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smtClean="0"/>
              <a:t>Basic MLA Format</a:t>
            </a:r>
            <a:endParaRPr lang="en-US" dirty="0"/>
          </a:p>
        </p:txBody>
      </p:sp>
      <p:sp>
        <p:nvSpPr>
          <p:cNvPr id="7" name="Subtitle 6"/>
          <p:cNvSpPr>
            <a:spLocks noGrp="1"/>
          </p:cNvSpPr>
          <p:nvPr>
            <p:ph type="subTitle" idx="1"/>
          </p:nvPr>
        </p:nvSpPr>
        <p:spPr/>
        <p:txBody>
          <a:bodyPr/>
          <a:lstStyle/>
          <a:p>
            <a:r>
              <a:rPr lang="en-CA" dirty="0" smtClean="0"/>
              <a:t>English, History and other Humanities</a:t>
            </a:r>
            <a:endParaRPr lang="en-US" dirty="0"/>
          </a:p>
        </p:txBody>
      </p:sp>
      <p:pic>
        <p:nvPicPr>
          <p:cNvPr id="4" name="Picture Placeholder 3" descr="Open book on table, blurred shelves of books in background" title="Sample Pictur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about Headings?</a:t>
            </a:r>
            <a:endParaRPr lang="en-US" dirty="0"/>
          </a:p>
        </p:txBody>
      </p:sp>
      <p:sp>
        <p:nvSpPr>
          <p:cNvPr id="4" name="Text Placeholder 3"/>
          <p:cNvSpPr>
            <a:spLocks noGrp="1"/>
          </p:cNvSpPr>
          <p:nvPr>
            <p:ph type="body" idx="1"/>
          </p:nvPr>
        </p:nvSpPr>
        <p:spPr/>
        <p:txBody>
          <a:bodyPr>
            <a:normAutofit fontScale="92500" lnSpcReduction="20000"/>
          </a:bodyPr>
          <a:lstStyle/>
          <a:p>
            <a:endParaRPr lang="en-US" dirty="0" smtClean="0">
              <a:latin typeface="Constantia" pitchFamily="18" charset="0"/>
            </a:endParaRPr>
          </a:p>
          <a:p>
            <a:r>
              <a:rPr lang="en-US" dirty="0" smtClean="0">
                <a:latin typeface="Constantia" pitchFamily="18" charset="0"/>
              </a:rPr>
              <a:t>Numbered </a:t>
            </a:r>
            <a:r>
              <a:rPr lang="en-US" dirty="0">
                <a:latin typeface="Constantia" pitchFamily="18" charset="0"/>
              </a:rPr>
              <a:t>(all flush left with no underlining, bold, or italics):</a:t>
            </a:r>
          </a:p>
          <a:p>
            <a:endParaRPr lang="en-US" dirty="0"/>
          </a:p>
        </p:txBody>
      </p:sp>
      <p:sp>
        <p:nvSpPr>
          <p:cNvPr id="5" name="Content Placeholder 4"/>
          <p:cNvSpPr>
            <a:spLocks noGrp="1"/>
          </p:cNvSpPr>
          <p:nvPr>
            <p:ph sz="half" idx="2"/>
          </p:nvPr>
        </p:nvSpPr>
        <p:spPr/>
        <p:txBody>
          <a:bodyPr>
            <a:normAutofit/>
          </a:bodyPr>
          <a:lstStyle/>
          <a:p>
            <a:pPr>
              <a:lnSpc>
                <a:spcPct val="100000"/>
              </a:lnSpc>
              <a:spcAft>
                <a:spcPts val="600"/>
              </a:spcAft>
              <a:buNone/>
            </a:pPr>
            <a:r>
              <a:rPr lang="en-US" dirty="0" smtClean="0">
                <a:solidFill>
                  <a:schemeClr val="accent4">
                    <a:lumMod val="50000"/>
                  </a:schemeClr>
                </a:solidFill>
                <a:latin typeface="Constantia" pitchFamily="18" charset="0"/>
              </a:rPr>
              <a:t>1</a:t>
            </a:r>
            <a:r>
              <a:rPr lang="en-US" dirty="0">
                <a:solidFill>
                  <a:schemeClr val="accent4">
                    <a:lumMod val="50000"/>
                  </a:schemeClr>
                </a:solidFill>
                <a:latin typeface="Constantia" pitchFamily="18" charset="0"/>
              </a:rPr>
              <a:t>. Soil Conservation</a:t>
            </a:r>
          </a:p>
          <a:p>
            <a:pPr>
              <a:lnSpc>
                <a:spcPct val="100000"/>
              </a:lnSpc>
              <a:spcAft>
                <a:spcPts val="600"/>
              </a:spcAft>
              <a:buNone/>
            </a:pPr>
            <a:r>
              <a:rPr lang="en-US" dirty="0">
                <a:solidFill>
                  <a:schemeClr val="accent4">
                    <a:lumMod val="50000"/>
                  </a:schemeClr>
                </a:solidFill>
                <a:latin typeface="Constantia" pitchFamily="18" charset="0"/>
              </a:rPr>
              <a:t>1.1 Erosion</a:t>
            </a:r>
          </a:p>
          <a:p>
            <a:pPr>
              <a:lnSpc>
                <a:spcPct val="100000"/>
              </a:lnSpc>
              <a:spcAft>
                <a:spcPts val="600"/>
              </a:spcAft>
              <a:buNone/>
            </a:pPr>
            <a:r>
              <a:rPr lang="en-US" dirty="0">
                <a:solidFill>
                  <a:schemeClr val="accent4">
                    <a:lumMod val="50000"/>
                  </a:schemeClr>
                </a:solidFill>
                <a:latin typeface="Constantia" pitchFamily="18" charset="0"/>
              </a:rPr>
              <a:t>1.2 Terracing</a:t>
            </a:r>
          </a:p>
          <a:p>
            <a:pPr>
              <a:lnSpc>
                <a:spcPct val="100000"/>
              </a:lnSpc>
              <a:spcAft>
                <a:spcPts val="600"/>
              </a:spcAft>
              <a:buNone/>
            </a:pPr>
            <a:r>
              <a:rPr lang="en-US" dirty="0">
                <a:solidFill>
                  <a:schemeClr val="accent4">
                    <a:lumMod val="50000"/>
                  </a:schemeClr>
                </a:solidFill>
                <a:latin typeface="Constantia" pitchFamily="18" charset="0"/>
              </a:rPr>
              <a:t>2. Water Conservation</a:t>
            </a:r>
          </a:p>
          <a:p>
            <a:pPr>
              <a:lnSpc>
                <a:spcPct val="100000"/>
              </a:lnSpc>
              <a:spcAft>
                <a:spcPts val="600"/>
              </a:spcAft>
              <a:buNone/>
            </a:pPr>
            <a:r>
              <a:rPr lang="en-US" dirty="0">
                <a:solidFill>
                  <a:schemeClr val="accent4">
                    <a:lumMod val="50000"/>
                  </a:schemeClr>
                </a:solidFill>
                <a:latin typeface="Constantia" pitchFamily="18" charset="0"/>
              </a:rPr>
              <a:t>3. Energy Conservation</a:t>
            </a:r>
          </a:p>
          <a:p>
            <a:endParaRPr lang="en-US" dirty="0"/>
          </a:p>
        </p:txBody>
      </p:sp>
      <p:sp>
        <p:nvSpPr>
          <p:cNvPr id="6" name="Text Placeholder 5"/>
          <p:cNvSpPr>
            <a:spLocks noGrp="1"/>
          </p:cNvSpPr>
          <p:nvPr>
            <p:ph type="body" sz="quarter" idx="3"/>
          </p:nvPr>
        </p:nvSpPr>
        <p:spPr/>
        <p:txBody>
          <a:bodyPr/>
          <a:lstStyle/>
          <a:p>
            <a:r>
              <a:rPr lang="en-US" dirty="0">
                <a:latin typeface="Constantia" pitchFamily="18" charset="0"/>
              </a:rPr>
              <a:t>Unnumbered (by level):</a:t>
            </a:r>
          </a:p>
          <a:p>
            <a:endParaRPr lang="en-US" dirty="0"/>
          </a:p>
        </p:txBody>
      </p:sp>
      <p:sp>
        <p:nvSpPr>
          <p:cNvPr id="7" name="Content Placeholder 6"/>
          <p:cNvSpPr>
            <a:spLocks noGrp="1"/>
          </p:cNvSpPr>
          <p:nvPr>
            <p:ph sz="quarter" idx="4"/>
          </p:nvPr>
        </p:nvSpPr>
        <p:spPr/>
        <p:txBody>
          <a:bodyPr>
            <a:normAutofit/>
          </a:bodyPr>
          <a:lstStyle/>
          <a:p>
            <a:pPr marL="0" indent="0">
              <a:lnSpc>
                <a:spcPct val="100000"/>
              </a:lnSpc>
              <a:spcAft>
                <a:spcPts val="600"/>
              </a:spcAft>
              <a:buNone/>
            </a:pPr>
            <a:r>
              <a:rPr lang="en-US" dirty="0">
                <a:solidFill>
                  <a:schemeClr val="accent4">
                    <a:lumMod val="50000"/>
                  </a:schemeClr>
                </a:solidFill>
                <a:latin typeface="Constantia" pitchFamily="18" charset="0"/>
              </a:rPr>
              <a:t>Level 1 Heading: bold, flush left</a:t>
            </a:r>
          </a:p>
          <a:p>
            <a:pPr marL="0" indent="0">
              <a:lnSpc>
                <a:spcPct val="100000"/>
              </a:lnSpc>
              <a:spcAft>
                <a:spcPts val="600"/>
              </a:spcAft>
              <a:buNone/>
            </a:pPr>
            <a:r>
              <a:rPr lang="en-US" i="1" dirty="0" smtClean="0">
                <a:solidFill>
                  <a:schemeClr val="accent4">
                    <a:lumMod val="50000"/>
                  </a:schemeClr>
                </a:solidFill>
                <a:latin typeface="Constantia" pitchFamily="18" charset="0"/>
              </a:rPr>
              <a:t>Level </a:t>
            </a:r>
            <a:r>
              <a:rPr lang="en-US" i="1" dirty="0">
                <a:solidFill>
                  <a:schemeClr val="accent4">
                    <a:lumMod val="50000"/>
                  </a:schemeClr>
                </a:solidFill>
                <a:latin typeface="Constantia" pitchFamily="18" charset="0"/>
              </a:rPr>
              <a:t>2 Heading: italics, flush left</a:t>
            </a:r>
            <a:endParaRPr lang="en-US" dirty="0">
              <a:solidFill>
                <a:schemeClr val="accent4">
                  <a:lumMod val="50000"/>
                </a:schemeClr>
              </a:solidFill>
              <a:latin typeface="Constantia" pitchFamily="18" charset="0"/>
              <a:ea typeface="ヒラギノ角ゴ Pro W3" charset="-128"/>
            </a:endParaRPr>
          </a:p>
          <a:p>
            <a:pPr marL="0" indent="0">
              <a:lnSpc>
                <a:spcPct val="100000"/>
              </a:lnSpc>
              <a:spcAft>
                <a:spcPts val="600"/>
              </a:spcAft>
              <a:buNone/>
            </a:pPr>
            <a:r>
              <a:rPr lang="en-US" dirty="0" smtClean="0">
                <a:solidFill>
                  <a:schemeClr val="accent4">
                    <a:lumMod val="50000"/>
                  </a:schemeClr>
                </a:solidFill>
                <a:latin typeface="Constantia" pitchFamily="18" charset="0"/>
              </a:rPr>
              <a:t>Level </a:t>
            </a:r>
            <a:r>
              <a:rPr lang="en-US" dirty="0">
                <a:solidFill>
                  <a:schemeClr val="accent4">
                    <a:lumMod val="50000"/>
                  </a:schemeClr>
                </a:solidFill>
                <a:latin typeface="Constantia" pitchFamily="18" charset="0"/>
              </a:rPr>
              <a:t>3 Heading: centered, bold</a:t>
            </a:r>
            <a:endParaRPr lang="en-US" i="1" dirty="0">
              <a:solidFill>
                <a:schemeClr val="accent4">
                  <a:lumMod val="50000"/>
                </a:schemeClr>
              </a:solidFill>
              <a:latin typeface="Constantia" pitchFamily="18" charset="0"/>
              <a:ea typeface="ヒラギノ角ゴ Pro W3" charset="-128"/>
            </a:endParaRPr>
          </a:p>
          <a:p>
            <a:pPr marL="0" indent="0">
              <a:lnSpc>
                <a:spcPct val="100000"/>
              </a:lnSpc>
              <a:spcAft>
                <a:spcPts val="600"/>
              </a:spcAft>
              <a:buNone/>
            </a:pPr>
            <a:r>
              <a:rPr lang="en-US" i="1" dirty="0" smtClean="0">
                <a:solidFill>
                  <a:schemeClr val="accent4">
                    <a:lumMod val="50000"/>
                  </a:schemeClr>
                </a:solidFill>
                <a:latin typeface="Constantia" pitchFamily="18" charset="0"/>
              </a:rPr>
              <a:t>Level </a:t>
            </a:r>
            <a:r>
              <a:rPr lang="en-US" i="1" dirty="0">
                <a:solidFill>
                  <a:schemeClr val="accent4">
                    <a:lumMod val="50000"/>
                  </a:schemeClr>
                </a:solidFill>
                <a:latin typeface="Constantia" pitchFamily="18" charset="0"/>
              </a:rPr>
              <a:t>4 Heading: centered, italics</a:t>
            </a:r>
          </a:p>
          <a:p>
            <a:pPr marL="0" indent="0">
              <a:lnSpc>
                <a:spcPct val="100000"/>
              </a:lnSpc>
              <a:spcAft>
                <a:spcPts val="600"/>
              </a:spcAft>
              <a:buNone/>
            </a:pPr>
            <a:r>
              <a:rPr lang="en-US" u="sng" dirty="0" smtClean="0">
                <a:solidFill>
                  <a:schemeClr val="accent4">
                    <a:lumMod val="50000"/>
                  </a:schemeClr>
                </a:solidFill>
                <a:latin typeface="Constantia" pitchFamily="18" charset="0"/>
              </a:rPr>
              <a:t>Level </a:t>
            </a:r>
            <a:r>
              <a:rPr lang="en-US" u="sng" dirty="0">
                <a:solidFill>
                  <a:schemeClr val="accent4">
                    <a:lumMod val="50000"/>
                  </a:schemeClr>
                </a:solidFill>
                <a:latin typeface="Constantia" pitchFamily="18" charset="0"/>
              </a:rPr>
              <a:t>5 Heading: underlined, flush left</a:t>
            </a:r>
          </a:p>
          <a:p>
            <a:pPr>
              <a:spcAft>
                <a:spcPts val="1200"/>
              </a:spcAft>
            </a:pPr>
            <a:endParaRPr lang="en-US" dirty="0"/>
          </a:p>
        </p:txBody>
      </p:sp>
    </p:spTree>
    <p:extLst>
      <p:ext uri="{BB962C8B-B14F-4D97-AF65-F5344CB8AC3E}">
        <p14:creationId xmlns:p14="http://schemas.microsoft.com/office/powerpoint/2010/main" val="21808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US" dirty="0"/>
          </a:p>
        </p:txBody>
      </p:sp>
      <p:pic>
        <p:nvPicPr>
          <p:cNvPr id="5" name="Picture Placeholder 4" descr="Closeup of books on shelves with more books blurred in foreground and background" title="Sample Pictur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5880099" y="1600199"/>
            <a:ext cx="5205483" cy="4572001"/>
          </a:xfrm>
        </p:spPr>
      </p:pic>
      <p:sp>
        <p:nvSpPr>
          <p:cNvPr id="4" name="Text Placeholder 3"/>
          <p:cNvSpPr>
            <a:spLocks noGrp="1"/>
          </p:cNvSpPr>
          <p:nvPr>
            <p:ph type="body" sz="half" idx="2"/>
          </p:nvPr>
        </p:nvSpPr>
        <p:spPr>
          <a:xfrm>
            <a:off x="1104900" y="1600200"/>
            <a:ext cx="4432300" cy="4572000"/>
          </a:xfrm>
        </p:spPr>
        <p:txBody>
          <a:bodyPr>
            <a:normAutofit/>
          </a:bodyPr>
          <a:lstStyle/>
          <a:p>
            <a:pPr marL="285750" indent="-285750">
              <a:buFont typeface="Arial" pitchFamily="34" charset="0"/>
              <a:buChar char="•"/>
            </a:pPr>
            <a:r>
              <a:rPr lang="en-CA" sz="2400" dirty="0" smtClean="0"/>
              <a:t>If you have any questions, be sure to check out the </a:t>
            </a:r>
            <a:r>
              <a:rPr lang="en-CA" sz="2400" dirty="0" smtClean="0">
                <a:hlinkClick r:id="rId3"/>
              </a:rPr>
              <a:t>Tutorials Page </a:t>
            </a:r>
            <a:r>
              <a:rPr lang="en-CA" sz="2400" dirty="0" smtClean="0"/>
              <a:t>at the Henry Street Library Commons Website.</a:t>
            </a:r>
          </a:p>
          <a:p>
            <a:pPr marL="285750" indent="-285750">
              <a:buFont typeface="Arial" pitchFamily="34" charset="0"/>
              <a:buChar char="•"/>
            </a:pPr>
            <a:r>
              <a:rPr lang="en-CA" sz="2400" dirty="0" smtClean="0"/>
              <a:t>Or you can ask your teacher or Ms. Brown or Ms. Maxwell</a:t>
            </a:r>
            <a:endParaRPr lang="en-US" sz="2400" dirty="0"/>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Works Cited</a:t>
            </a:r>
            <a:endParaRPr lang="en-US" dirty="0"/>
          </a:p>
        </p:txBody>
      </p:sp>
      <p:sp>
        <p:nvSpPr>
          <p:cNvPr id="3" name="Content Placeholder 2"/>
          <p:cNvSpPr>
            <a:spLocks noGrp="1"/>
          </p:cNvSpPr>
          <p:nvPr>
            <p:ph idx="1"/>
          </p:nvPr>
        </p:nvSpPr>
        <p:spPr/>
        <p:txBody>
          <a:bodyPr/>
          <a:lstStyle/>
          <a:p>
            <a:pPr marL="533400" indent="-533400">
              <a:buNone/>
            </a:pPr>
            <a:r>
              <a:rPr lang="en-CA" dirty="0" smtClean="0">
                <a:latin typeface="Constantia" pitchFamily="18" charset="0"/>
              </a:rPr>
              <a:t>“Are </a:t>
            </a:r>
            <a:r>
              <a:rPr lang="en-CA" dirty="0">
                <a:latin typeface="Constantia" pitchFamily="18" charset="0"/>
              </a:rPr>
              <a:t>We Missing the Mark</a:t>
            </a:r>
            <a:r>
              <a:rPr lang="en-CA" dirty="0" smtClean="0">
                <a:latin typeface="Constantia" pitchFamily="18" charset="0"/>
              </a:rPr>
              <a:t>?.” </a:t>
            </a:r>
            <a:r>
              <a:rPr lang="en-CA" i="1" dirty="0">
                <a:latin typeface="Constantia" pitchFamily="18" charset="0"/>
              </a:rPr>
              <a:t>Plagiarism</a:t>
            </a:r>
            <a:r>
              <a:rPr lang="en-CA" dirty="0">
                <a:latin typeface="Constantia" pitchFamily="18" charset="0"/>
              </a:rPr>
              <a:t>. </a:t>
            </a:r>
            <a:r>
              <a:rPr lang="en-CA" dirty="0" err="1">
                <a:latin typeface="Constantia" pitchFamily="18" charset="0"/>
              </a:rPr>
              <a:t>N.p</a:t>
            </a:r>
            <a:r>
              <a:rPr lang="en-CA" dirty="0">
                <a:latin typeface="Constantia" pitchFamily="18" charset="0"/>
              </a:rPr>
              <a:t>., </a:t>
            </a:r>
            <a:r>
              <a:rPr lang="en-CA" dirty="0" err="1">
                <a:latin typeface="Constantia" pitchFamily="18" charset="0"/>
              </a:rPr>
              <a:t>n.d.</a:t>
            </a:r>
            <a:r>
              <a:rPr lang="en-CA" dirty="0">
                <a:latin typeface="Constantia" pitchFamily="18" charset="0"/>
              </a:rPr>
              <a:t> Web. </a:t>
            </a:r>
            <a:r>
              <a:rPr lang="en-CA" dirty="0" smtClean="0">
                <a:latin typeface="Constantia" pitchFamily="18" charset="0"/>
              </a:rPr>
              <a:t>15 Apr. </a:t>
            </a:r>
            <a:r>
              <a:rPr lang="en-CA" dirty="0">
                <a:latin typeface="Constantia" pitchFamily="18" charset="0"/>
              </a:rPr>
              <a:t>2014</a:t>
            </a:r>
            <a:r>
              <a:rPr lang="en-CA" dirty="0" smtClean="0">
                <a:latin typeface="Constantia" pitchFamily="18" charset="0"/>
              </a:rPr>
              <a:t>.</a:t>
            </a:r>
          </a:p>
          <a:p>
            <a:pPr marL="533400" indent="-533400">
              <a:buNone/>
            </a:pPr>
            <a:r>
              <a:rPr lang="en-CA" dirty="0" smtClean="0">
                <a:latin typeface="Constantia" pitchFamily="18" charset="0"/>
              </a:rPr>
              <a:t>“Formatting the First Page of your Paper</a:t>
            </a:r>
            <a:r>
              <a:rPr lang="en-CA" i="1" dirty="0" smtClean="0">
                <a:latin typeface="Constantia" pitchFamily="18" charset="0"/>
              </a:rPr>
              <a:t>.</a:t>
            </a:r>
            <a:r>
              <a:rPr lang="en-CA" dirty="0" smtClean="0">
                <a:latin typeface="Constantia" pitchFamily="18" charset="0"/>
              </a:rPr>
              <a:t>” </a:t>
            </a:r>
            <a:r>
              <a:rPr lang="en-CA" i="1" dirty="0" smtClean="0">
                <a:latin typeface="Constantia" pitchFamily="18" charset="0"/>
              </a:rPr>
              <a:t>The </a:t>
            </a:r>
            <a:r>
              <a:rPr lang="en-CA" i="1" dirty="0">
                <a:latin typeface="Constantia" pitchFamily="18" charset="0"/>
              </a:rPr>
              <a:t>Purdue OWL</a:t>
            </a:r>
            <a:r>
              <a:rPr lang="en-CA" dirty="0">
                <a:latin typeface="Constantia" pitchFamily="18" charset="0"/>
              </a:rPr>
              <a:t>. Purdue U Writing Lab, 2010. Web. </a:t>
            </a:r>
            <a:r>
              <a:rPr lang="en-CA" dirty="0" smtClean="0">
                <a:latin typeface="Constantia" pitchFamily="18" charset="0"/>
              </a:rPr>
              <a:t>22 Apr. 2014. </a:t>
            </a:r>
            <a:endParaRPr lang="en-US" dirty="0">
              <a:latin typeface="Constantia" pitchFamily="18" charset="0"/>
            </a:endParaRPr>
          </a:p>
        </p:txBody>
      </p:sp>
    </p:spTree>
    <p:extLst>
      <p:ext uri="{BB962C8B-B14F-4D97-AF65-F5344CB8AC3E}">
        <p14:creationId xmlns:p14="http://schemas.microsoft.com/office/powerpoint/2010/main" val="118121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Research for Academic Purposes</a:t>
            </a:r>
            <a:endParaRPr lang="en-US" dirty="0"/>
          </a:p>
        </p:txBody>
      </p:sp>
      <p:sp>
        <p:nvSpPr>
          <p:cNvPr id="3" name="Content Placeholder 2"/>
          <p:cNvSpPr>
            <a:spLocks noGrp="1"/>
          </p:cNvSpPr>
          <p:nvPr>
            <p:ph idx="1"/>
          </p:nvPr>
        </p:nvSpPr>
        <p:spPr/>
        <p:txBody>
          <a:bodyPr/>
          <a:lstStyle/>
          <a:p>
            <a:r>
              <a:rPr lang="en-CA" dirty="0">
                <a:latin typeface="Constantia" pitchFamily="18" charset="0"/>
              </a:rPr>
              <a:t>The basis of research is to READ and make notes.  </a:t>
            </a:r>
          </a:p>
          <a:p>
            <a:endParaRPr lang="en-CA" dirty="0">
              <a:latin typeface="Constantia" pitchFamily="18" charset="0"/>
            </a:endParaRPr>
          </a:p>
          <a:p>
            <a:r>
              <a:rPr lang="en-CA" dirty="0">
                <a:latin typeface="Constantia" pitchFamily="18" charset="0"/>
              </a:rPr>
              <a:t>You are learning new information or you are confirming information that is NOT general knowledge.  </a:t>
            </a:r>
          </a:p>
          <a:p>
            <a:endParaRPr lang="en-CA" dirty="0">
              <a:latin typeface="Constantia" pitchFamily="18" charset="0"/>
            </a:endParaRPr>
          </a:p>
          <a:p>
            <a:r>
              <a:rPr lang="en-CA" dirty="0">
                <a:latin typeface="Constantia" pitchFamily="18" charset="0"/>
              </a:rPr>
              <a:t>Since you are learning new things, when you report them to the teacher or the class, you need to give credit to the creator of the information -- the author or photographer, or videographer, or designer, or</a:t>
            </a:r>
            <a:r>
              <a:rPr lang="en-CA" dirty="0" smtClean="0">
                <a:latin typeface="Constantia" pitchFamily="18" charset="0"/>
              </a:rPr>
              <a:t>...</a:t>
            </a:r>
          </a:p>
          <a:p>
            <a:endParaRPr lang="en-CA" dirty="0">
              <a:latin typeface="Constantia" pitchFamily="18" charset="0"/>
            </a:endParaRPr>
          </a:p>
          <a:p>
            <a:r>
              <a:rPr lang="en-CA" dirty="0">
                <a:latin typeface="Constantia" pitchFamily="18" charset="0"/>
              </a:rPr>
              <a:t>If you don't give credit, it </a:t>
            </a:r>
            <a:r>
              <a:rPr lang="en-CA" dirty="0" smtClean="0">
                <a:latin typeface="Constantia" pitchFamily="18" charset="0"/>
              </a:rPr>
              <a:t>is</a:t>
            </a:r>
            <a:endParaRPr lang="en-US" dirty="0">
              <a:latin typeface="Constantia"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1668" y="4827588"/>
            <a:ext cx="5821357" cy="126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60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Use MLA?</a:t>
            </a:r>
            <a:endParaRPr lang="en-US" dirty="0"/>
          </a:p>
        </p:txBody>
      </p:sp>
      <p:sp>
        <p:nvSpPr>
          <p:cNvPr id="3" name="Content Placeholder 2"/>
          <p:cNvSpPr>
            <a:spLocks noGrp="1"/>
          </p:cNvSpPr>
          <p:nvPr>
            <p:ph sz="half" idx="1"/>
          </p:nvPr>
        </p:nvSpPr>
        <p:spPr>
          <a:xfrm>
            <a:off x="1104900" y="1600200"/>
            <a:ext cx="5854700" cy="4571999"/>
          </a:xfrm>
        </p:spPr>
        <p:txBody>
          <a:bodyPr>
            <a:normAutofit/>
          </a:bodyPr>
          <a:lstStyle/>
          <a:p>
            <a:r>
              <a:rPr lang="en-CA" sz="2400" dirty="0" smtClean="0">
                <a:latin typeface="Constantia" pitchFamily="18" charset="0"/>
              </a:rPr>
              <a:t>In English, History and other Humanities, we use the Modern Language Association’s method of cataloguing our research sources.</a:t>
            </a:r>
          </a:p>
          <a:p>
            <a:r>
              <a:rPr lang="en-CA" sz="2400" dirty="0" smtClean="0">
                <a:latin typeface="Constantia" pitchFamily="18" charset="0"/>
              </a:rPr>
              <a:t>You must give credit to ALL facts, ideas and images that you did not create on your own.  Yup, ALL FACTS, IDEAS AND IMAGES.</a:t>
            </a:r>
          </a:p>
          <a:p>
            <a:r>
              <a:rPr lang="en-CA" sz="2400" dirty="0" smtClean="0">
                <a:latin typeface="Constantia" pitchFamily="18" charset="0"/>
              </a:rPr>
              <a:t>You must give credit to your research in two places:</a:t>
            </a:r>
          </a:p>
          <a:p>
            <a:pPr lvl="1"/>
            <a:r>
              <a:rPr lang="en-CA" sz="1800" dirty="0" smtClean="0">
                <a:latin typeface="Constantia" pitchFamily="18" charset="0"/>
              </a:rPr>
              <a:t>As an embedded (in-text) citation</a:t>
            </a:r>
          </a:p>
          <a:p>
            <a:pPr lvl="1"/>
            <a:r>
              <a:rPr lang="en-CA" sz="1800" dirty="0" smtClean="0">
                <a:latin typeface="Constantia" pitchFamily="18" charset="0"/>
              </a:rPr>
              <a:t>On a Works Cited page</a:t>
            </a:r>
            <a:endParaRPr lang="en-US" sz="1800" dirty="0">
              <a:latin typeface="Constanti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1550" y="1516857"/>
            <a:ext cx="3851082" cy="401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69200" y="5572919"/>
            <a:ext cx="3730432" cy="381000"/>
          </a:xfrm>
          <a:prstGeom prst="rect">
            <a:avLst/>
          </a:prstGeom>
          <a:noFill/>
        </p:spPr>
        <p:txBody>
          <a:bodyPr wrap="square" rtlCol="0">
            <a:spAutoFit/>
          </a:bodyPr>
          <a:lstStyle/>
          <a:p>
            <a:r>
              <a:rPr lang="en-CA" dirty="0" smtClean="0"/>
              <a:t>(“Are we missing the mark?”)</a:t>
            </a:r>
            <a:endParaRPr lang="en-US" dirty="0"/>
          </a:p>
        </p:txBody>
      </p:sp>
    </p:spTree>
    <p:extLst>
      <p:ext uri="{BB962C8B-B14F-4D97-AF65-F5344CB8AC3E}">
        <p14:creationId xmlns:p14="http://schemas.microsoft.com/office/powerpoint/2010/main" val="364210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 how do I do that? Example with an Author:</a:t>
            </a:r>
            <a:endParaRPr lang="en-US" dirty="0"/>
          </a:p>
        </p:txBody>
      </p:sp>
      <p:sp>
        <p:nvSpPr>
          <p:cNvPr id="3" name="Content Placeholder 2"/>
          <p:cNvSpPr>
            <a:spLocks noGrp="1"/>
          </p:cNvSpPr>
          <p:nvPr>
            <p:ph idx="1"/>
          </p:nvPr>
        </p:nvSpPr>
        <p:spPr/>
        <p:txBody>
          <a:bodyPr>
            <a:normAutofit/>
          </a:bodyPr>
          <a:lstStyle/>
          <a:p>
            <a:pPr>
              <a:lnSpc>
                <a:spcPct val="160000"/>
              </a:lnSpc>
              <a:buNone/>
            </a:pPr>
            <a:r>
              <a:rPr lang="en-US" sz="2800" b="1" dirty="0">
                <a:latin typeface="Constantia" pitchFamily="18" charset="0"/>
              </a:rPr>
              <a:t>In-text Example:</a:t>
            </a:r>
          </a:p>
          <a:p>
            <a:pPr marL="0" indent="0">
              <a:buNone/>
            </a:pPr>
            <a:r>
              <a:rPr lang="en-CA" sz="2800" dirty="0">
                <a:latin typeface="Constantia" pitchFamily="18" charset="0"/>
              </a:rPr>
              <a:t>Teens are congratulated for taking the initiative: "Students with intrinsic motivation are more likely to succeed in both academic and social situations" (Maxwell 152).  </a:t>
            </a:r>
          </a:p>
          <a:p>
            <a:pPr>
              <a:lnSpc>
                <a:spcPct val="160000"/>
              </a:lnSpc>
              <a:buNone/>
            </a:pPr>
            <a:r>
              <a:rPr lang="en-US" sz="2800" b="1" dirty="0" smtClean="0">
                <a:latin typeface="Constantia" pitchFamily="18" charset="0"/>
              </a:rPr>
              <a:t>Corresponding </a:t>
            </a:r>
            <a:r>
              <a:rPr lang="en-US" sz="2800" b="1" dirty="0">
                <a:latin typeface="Constantia" pitchFamily="18" charset="0"/>
              </a:rPr>
              <a:t>Works Cited Entry:</a:t>
            </a:r>
          </a:p>
          <a:p>
            <a:pPr marL="355600" indent="-355600">
              <a:buNone/>
            </a:pPr>
            <a:r>
              <a:rPr lang="en-CA" sz="2800" dirty="0">
                <a:latin typeface="Constantia" pitchFamily="18" charset="0"/>
              </a:rPr>
              <a:t>Maxwell, Gillian. </a:t>
            </a:r>
            <a:r>
              <a:rPr lang="en-CA" sz="2800" i="1" dirty="0">
                <a:latin typeface="Constantia" pitchFamily="18" charset="0"/>
              </a:rPr>
              <a:t>Putting the Pieces Together. </a:t>
            </a:r>
            <a:r>
              <a:rPr lang="en-CA" sz="2800" dirty="0">
                <a:latin typeface="Constantia" pitchFamily="18" charset="0"/>
              </a:rPr>
              <a:t>Whitby: </a:t>
            </a:r>
            <a:r>
              <a:rPr lang="en-CA" sz="2800" dirty="0" err="1">
                <a:latin typeface="Constantia" pitchFamily="18" charset="0"/>
              </a:rPr>
              <a:t>Hawkstone</a:t>
            </a:r>
            <a:r>
              <a:rPr lang="en-CA" sz="2800" dirty="0">
                <a:latin typeface="Constantia" pitchFamily="18" charset="0"/>
              </a:rPr>
              <a:t> Publishing, Ltd., 2014. Print.</a:t>
            </a:r>
          </a:p>
          <a:p>
            <a:endParaRPr lang="en-US" dirty="0"/>
          </a:p>
        </p:txBody>
      </p:sp>
    </p:spTree>
    <p:extLst>
      <p:ext uri="{BB962C8B-B14F-4D97-AF65-F5344CB8AC3E}">
        <p14:creationId xmlns:p14="http://schemas.microsoft.com/office/powerpoint/2010/main" val="102924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with Unknown Author:</a:t>
            </a:r>
            <a:endParaRPr lang="en-US" dirty="0"/>
          </a:p>
        </p:txBody>
      </p:sp>
      <p:sp>
        <p:nvSpPr>
          <p:cNvPr id="3" name="Content Placeholder 2"/>
          <p:cNvSpPr>
            <a:spLocks noGrp="1"/>
          </p:cNvSpPr>
          <p:nvPr>
            <p:ph idx="1"/>
          </p:nvPr>
        </p:nvSpPr>
        <p:spPr/>
        <p:txBody>
          <a:bodyPr>
            <a:normAutofit fontScale="92500" lnSpcReduction="20000"/>
          </a:bodyPr>
          <a:lstStyle/>
          <a:p>
            <a:pPr>
              <a:lnSpc>
                <a:spcPct val="120000"/>
              </a:lnSpc>
              <a:spcBef>
                <a:spcPts val="0"/>
              </a:spcBef>
              <a:buNone/>
            </a:pPr>
            <a:r>
              <a:rPr lang="en-US" sz="2400" b="1" dirty="0">
                <a:latin typeface="Constantia" pitchFamily="18" charset="0"/>
              </a:rPr>
              <a:t>In-text Example:</a:t>
            </a:r>
          </a:p>
          <a:p>
            <a:pPr marL="0" indent="0">
              <a:lnSpc>
                <a:spcPct val="120000"/>
              </a:lnSpc>
              <a:spcBef>
                <a:spcPts val="0"/>
              </a:spcBef>
              <a:buNone/>
            </a:pPr>
            <a:r>
              <a:rPr lang="en-CA" sz="2400" dirty="0">
                <a:latin typeface="Constantia" pitchFamily="18" charset="0"/>
              </a:rPr>
              <a:t>It is true that we are fooled by </a:t>
            </a:r>
            <a:r>
              <a:rPr lang="en-CA" sz="2400" dirty="0" smtClean="0">
                <a:latin typeface="Constantia" pitchFamily="18" charset="0"/>
              </a:rPr>
              <a:t>fiction; </a:t>
            </a:r>
            <a:r>
              <a:rPr lang="en-CA" sz="2400" dirty="0">
                <a:latin typeface="Constantia" pitchFamily="18" charset="0"/>
              </a:rPr>
              <a:t>it is lies, “Yes, carefully constructed lies that suck you in and make you care deeply about characters and settings and plot. Lies that inspire you and spark your imagination. Lies that transport you out of your own life and allow you to relish the lives of others. Lies that devastate you as you turn the final page and must end the story” </a:t>
            </a:r>
            <a:r>
              <a:rPr lang="en-CA" sz="2400" dirty="0" smtClean="0">
                <a:latin typeface="Constantia" pitchFamily="18" charset="0"/>
              </a:rPr>
              <a:t>(“How Books have Disappointed Me”). </a:t>
            </a:r>
            <a:endParaRPr lang="en-CA" sz="2400" dirty="0" smtClean="0">
              <a:latin typeface="Constantia" pitchFamily="18" charset="0"/>
            </a:endParaRPr>
          </a:p>
          <a:p>
            <a:pPr marL="0" indent="0">
              <a:lnSpc>
                <a:spcPct val="120000"/>
              </a:lnSpc>
              <a:spcBef>
                <a:spcPts val="0"/>
              </a:spcBef>
              <a:buNone/>
            </a:pPr>
            <a:endParaRPr lang="en-CA" sz="2100" dirty="0" smtClean="0">
              <a:latin typeface="Constantia" pitchFamily="18" charset="0"/>
            </a:endParaRPr>
          </a:p>
          <a:p>
            <a:pPr marL="0" indent="0">
              <a:lnSpc>
                <a:spcPct val="120000"/>
              </a:lnSpc>
              <a:spcBef>
                <a:spcPts val="0"/>
              </a:spcBef>
              <a:buNone/>
            </a:pPr>
            <a:r>
              <a:rPr lang="en-CA" sz="2400" dirty="0">
                <a:latin typeface="Constantia" pitchFamily="18" charset="0"/>
              </a:rPr>
              <a:t>Fiction is comprised of lies that mimic real life so that you can discover more about yourself as an individual, a member of society and as a human (Maxwell).</a:t>
            </a:r>
          </a:p>
          <a:p>
            <a:pPr marL="355600" indent="-355600">
              <a:lnSpc>
                <a:spcPct val="120000"/>
              </a:lnSpc>
              <a:spcBef>
                <a:spcPts val="0"/>
              </a:spcBef>
              <a:buNone/>
            </a:pPr>
            <a:endParaRPr lang="en-CA" sz="2400" dirty="0" smtClean="0">
              <a:latin typeface="Constantia" pitchFamily="18" charset="0"/>
            </a:endParaRPr>
          </a:p>
          <a:p>
            <a:pPr marL="355600" indent="-355600">
              <a:lnSpc>
                <a:spcPct val="120000"/>
              </a:lnSpc>
              <a:spcBef>
                <a:spcPts val="0"/>
              </a:spcBef>
              <a:buNone/>
            </a:pPr>
            <a:r>
              <a:rPr lang="en-CA" sz="2400" b="1" dirty="0" smtClean="0">
                <a:latin typeface="Constantia" pitchFamily="18" charset="0"/>
              </a:rPr>
              <a:t>Corresponding Works Cited Entry:</a:t>
            </a:r>
          </a:p>
          <a:p>
            <a:pPr marL="355600" indent="-355600">
              <a:lnSpc>
                <a:spcPct val="120000"/>
              </a:lnSpc>
              <a:spcBef>
                <a:spcPts val="0"/>
              </a:spcBef>
              <a:buNone/>
            </a:pPr>
            <a:r>
              <a:rPr lang="en-CA" sz="2400" dirty="0" smtClean="0">
                <a:latin typeface="Constantia" pitchFamily="18" charset="0"/>
              </a:rPr>
              <a:t>“</a:t>
            </a:r>
            <a:r>
              <a:rPr lang="en-CA" sz="2400" dirty="0">
                <a:latin typeface="Constantia" pitchFamily="18" charset="0"/>
              </a:rPr>
              <a:t>How Books have Disappointed Me.” </a:t>
            </a:r>
            <a:r>
              <a:rPr lang="en-CA" sz="2400" i="1" dirty="0">
                <a:latin typeface="Constantia" pitchFamily="18" charset="0"/>
              </a:rPr>
              <a:t>Hawk Blog. </a:t>
            </a:r>
            <a:r>
              <a:rPr lang="en-CA" sz="2400" dirty="0">
                <a:latin typeface="Constantia" pitchFamily="18" charset="0"/>
              </a:rPr>
              <a:t>Henry Street High School. 27 Feb. 2014. Web. 22 Apr. 2014.</a:t>
            </a:r>
          </a:p>
          <a:p>
            <a:endParaRPr lang="en-US" dirty="0">
              <a:latin typeface="Constantia" pitchFamily="18" charset="0"/>
            </a:endParaRPr>
          </a:p>
        </p:txBody>
      </p:sp>
    </p:spTree>
    <p:extLst>
      <p:ext uri="{BB962C8B-B14F-4D97-AF65-F5344CB8AC3E}">
        <p14:creationId xmlns:p14="http://schemas.microsoft.com/office/powerpoint/2010/main" val="95861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 when I’m researching, what should I do?</a:t>
            </a:r>
            <a:endParaRPr lang="en-US" dirty="0"/>
          </a:p>
        </p:txBody>
      </p:sp>
      <p:sp>
        <p:nvSpPr>
          <p:cNvPr id="3" name="Content Placeholder 2"/>
          <p:cNvSpPr>
            <a:spLocks noGrp="1"/>
          </p:cNvSpPr>
          <p:nvPr>
            <p:ph idx="1"/>
          </p:nvPr>
        </p:nvSpPr>
        <p:spPr/>
        <p:txBody>
          <a:bodyPr>
            <a:noAutofit/>
          </a:bodyPr>
          <a:lstStyle/>
          <a:p>
            <a:r>
              <a:rPr lang="en-CA" sz="2400" dirty="0" smtClean="0">
                <a:latin typeface="Constantia" pitchFamily="18" charset="0"/>
              </a:rPr>
              <a:t>You need to create the citation WHILE YOU’RE RESEARCHING AND MAKING NOTES!</a:t>
            </a:r>
          </a:p>
          <a:p>
            <a:r>
              <a:rPr lang="en-CA" sz="2400" dirty="0" smtClean="0">
                <a:latin typeface="Constantia" pitchFamily="18" charset="0"/>
              </a:rPr>
              <a:t>Follow the Quick Guides from the school </a:t>
            </a:r>
            <a:r>
              <a:rPr lang="en-CA" sz="2400" dirty="0" smtClean="0">
                <a:latin typeface="Constantia" pitchFamily="18" charset="0"/>
                <a:hlinkClick r:id="rId2"/>
              </a:rPr>
              <a:t>tutorials page</a:t>
            </a:r>
            <a:endParaRPr lang="en-CA" sz="2400" dirty="0" smtClean="0">
              <a:latin typeface="Constantia" pitchFamily="18" charset="0"/>
            </a:endParaRPr>
          </a:p>
          <a:p>
            <a:r>
              <a:rPr lang="en-CA" sz="2400" dirty="0" smtClean="0">
                <a:latin typeface="Constantia" pitchFamily="18" charset="0"/>
              </a:rPr>
              <a:t>Use Word’s Citation tools or use </a:t>
            </a:r>
            <a:r>
              <a:rPr lang="en-CA" sz="2400" dirty="0" smtClean="0">
                <a:latin typeface="Constantia" pitchFamily="18" charset="0"/>
                <a:hlinkClick r:id="rId3"/>
              </a:rPr>
              <a:t>Son of Citation Machine</a:t>
            </a:r>
            <a:endParaRPr lang="en-CA" sz="2400" dirty="0" smtClean="0">
              <a:latin typeface="Constantia" pitchFamily="18" charset="0"/>
            </a:endParaRPr>
          </a:p>
          <a:p>
            <a:r>
              <a:rPr lang="en-CA" sz="2400" dirty="0" smtClean="0">
                <a:latin typeface="Constantia" pitchFamily="18" charset="0"/>
              </a:rPr>
              <a:t>Steps to follow:</a:t>
            </a:r>
          </a:p>
          <a:p>
            <a:pPr marL="914400" lvl="1" indent="-457200">
              <a:buFont typeface="+mj-lt"/>
              <a:buAutoNum type="arabicPeriod"/>
            </a:pPr>
            <a:r>
              <a:rPr lang="en-CA" sz="1800" dirty="0" smtClean="0">
                <a:latin typeface="Constantia" pitchFamily="18" charset="0"/>
              </a:rPr>
              <a:t>Open a Word Document</a:t>
            </a:r>
          </a:p>
          <a:p>
            <a:pPr marL="914400" lvl="1" indent="-457200">
              <a:buFont typeface="+mj-lt"/>
              <a:buAutoNum type="arabicPeriod"/>
            </a:pPr>
            <a:r>
              <a:rPr lang="en-CA" sz="1800" dirty="0" smtClean="0">
                <a:latin typeface="Constantia" pitchFamily="18" charset="0"/>
              </a:rPr>
              <a:t>Create the citation at the top of the page</a:t>
            </a:r>
          </a:p>
          <a:p>
            <a:pPr marL="914400" lvl="1" indent="-457200">
              <a:buFont typeface="+mj-lt"/>
              <a:buAutoNum type="arabicPeriod"/>
            </a:pPr>
            <a:r>
              <a:rPr lang="en-CA" sz="1800" dirty="0" smtClean="0">
                <a:latin typeface="Constantia" pitchFamily="18" charset="0"/>
              </a:rPr>
              <a:t>Save the Word Document with a title that makes sense</a:t>
            </a:r>
          </a:p>
          <a:p>
            <a:pPr marL="914400" lvl="1" indent="-457200">
              <a:buFont typeface="+mj-lt"/>
              <a:buAutoNum type="arabicPeriod"/>
            </a:pPr>
            <a:r>
              <a:rPr lang="en-CA" sz="1800" dirty="0" smtClean="0">
                <a:latin typeface="Constantia" pitchFamily="18" charset="0"/>
              </a:rPr>
              <a:t>Make jot notes on the page, making sure that you put the page number (if there is one) after the note</a:t>
            </a:r>
          </a:p>
          <a:p>
            <a:pPr marL="914400" lvl="1" indent="-457200">
              <a:buFont typeface="+mj-lt"/>
              <a:buAutoNum type="arabicPeriod"/>
            </a:pPr>
            <a:r>
              <a:rPr lang="en-CA" sz="1800" dirty="0" smtClean="0">
                <a:latin typeface="Constantia" pitchFamily="18" charset="0"/>
              </a:rPr>
              <a:t>Make sure you use “ “ if you cut and paste the information to Word</a:t>
            </a:r>
          </a:p>
          <a:p>
            <a:pPr marL="914400" lvl="1" indent="-457200">
              <a:buFont typeface="+mj-lt"/>
              <a:buAutoNum type="arabicPeriod"/>
            </a:pPr>
            <a:endParaRPr lang="en-CA" sz="1800" dirty="0">
              <a:latin typeface="Constantia" pitchFamily="18" charset="0"/>
            </a:endParaRPr>
          </a:p>
          <a:p>
            <a:pPr marL="457200" lvl="1" indent="0" algn="ctr">
              <a:buNone/>
            </a:pPr>
            <a:r>
              <a:rPr lang="en-CA" sz="2800" dirty="0" smtClean="0">
                <a:latin typeface="Constantia" pitchFamily="18" charset="0"/>
              </a:rPr>
              <a:t>LET’S TRY THAT!</a:t>
            </a:r>
            <a:endParaRPr lang="en-US" sz="2800" dirty="0">
              <a:latin typeface="Constantia" pitchFamily="18" charset="0"/>
            </a:endParaRPr>
          </a:p>
        </p:txBody>
      </p:sp>
    </p:spTree>
    <p:extLst>
      <p:ext uri="{BB962C8B-B14F-4D97-AF65-F5344CB8AC3E}">
        <p14:creationId xmlns:p14="http://schemas.microsoft.com/office/powerpoint/2010/main" val="149575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 now to turn that into an Essay or Report…</a:t>
            </a:r>
            <a:endParaRPr lang="en-US" dirty="0"/>
          </a:p>
        </p:txBody>
      </p:sp>
      <p:sp>
        <p:nvSpPr>
          <p:cNvPr id="3" name="Content Placeholder 2"/>
          <p:cNvSpPr>
            <a:spLocks noGrp="1"/>
          </p:cNvSpPr>
          <p:nvPr>
            <p:ph sz="half" idx="1"/>
          </p:nvPr>
        </p:nvSpPr>
        <p:spPr/>
        <p:txBody>
          <a:bodyPr/>
          <a:lstStyle/>
          <a:p>
            <a:r>
              <a:rPr lang="en-CA" sz="2800" dirty="0" smtClean="0"/>
              <a:t>You will need to organize your material according to the structure your teacher chooses:</a:t>
            </a:r>
          </a:p>
          <a:p>
            <a:pPr lvl="1"/>
            <a:r>
              <a:rPr lang="en-CA" sz="2000" dirty="0" smtClean="0"/>
              <a:t>Essay (formal or informal)</a:t>
            </a:r>
          </a:p>
          <a:p>
            <a:pPr lvl="1"/>
            <a:r>
              <a:rPr lang="en-CA" sz="2000" dirty="0" smtClean="0"/>
              <a:t>Essay/Report with Headings</a:t>
            </a:r>
          </a:p>
          <a:p>
            <a:endParaRPr lang="en-CA" sz="2400" dirty="0" smtClean="0"/>
          </a:p>
          <a:p>
            <a:r>
              <a:rPr lang="en-CA" sz="2400" dirty="0" smtClean="0"/>
              <a:t>Make sure you follow the basic MLA formatting for Word Documents.</a:t>
            </a:r>
          </a:p>
          <a:p>
            <a:pPr lvl="1"/>
            <a:endParaRPr lang="en-US" dirty="0"/>
          </a:p>
        </p:txBody>
      </p:sp>
      <p:pic>
        <p:nvPicPr>
          <p:cNvPr id="1026" name="Picture 2" descr="C:\Users\maxwgill2375\AppData\Local\Microsoft\Windows\Temporary Internet Files\Content.IE5\6K7R5MJU\MP9004224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409" y="1282700"/>
            <a:ext cx="3861829" cy="486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26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Basic MLA Format</a:t>
            </a:r>
            <a:endParaRPr lang="en-US" dirty="0"/>
          </a:p>
        </p:txBody>
      </p:sp>
      <p:sp>
        <p:nvSpPr>
          <p:cNvPr id="3" name="Content Placeholder 2"/>
          <p:cNvSpPr>
            <a:spLocks noGrp="1"/>
          </p:cNvSpPr>
          <p:nvPr>
            <p:ph sz="half" idx="1"/>
          </p:nvPr>
        </p:nvSpPr>
        <p:spPr>
          <a:xfrm>
            <a:off x="1104900" y="1600200"/>
            <a:ext cx="4914900" cy="4749800"/>
          </a:xfrm>
        </p:spPr>
        <p:txBody>
          <a:bodyPr>
            <a:normAutofit fontScale="55000" lnSpcReduction="20000"/>
          </a:bodyPr>
          <a:lstStyle/>
          <a:p>
            <a:pPr>
              <a:lnSpc>
                <a:spcPct val="150000"/>
              </a:lnSpc>
              <a:buFont typeface="Wingdings" pitchFamily="2" charset="2"/>
              <a:buChar char="Ø"/>
            </a:pPr>
            <a:r>
              <a:rPr lang="en-US" sz="2600" dirty="0"/>
              <a:t>No title page</a:t>
            </a:r>
          </a:p>
          <a:p>
            <a:pPr>
              <a:lnSpc>
                <a:spcPct val="150000"/>
              </a:lnSpc>
              <a:buFont typeface="Wingdings" pitchFamily="2" charset="2"/>
              <a:buChar char="Ø"/>
            </a:pPr>
            <a:r>
              <a:rPr lang="en-US" sz="2600" dirty="0" smtClean="0"/>
              <a:t>Double </a:t>
            </a:r>
            <a:r>
              <a:rPr lang="en-US" sz="2600" dirty="0"/>
              <a:t>space everything</a:t>
            </a:r>
          </a:p>
          <a:p>
            <a:pPr>
              <a:lnSpc>
                <a:spcPct val="150000"/>
              </a:lnSpc>
              <a:buFont typeface="Wingdings" pitchFamily="2" charset="2"/>
              <a:buChar char="Ø"/>
            </a:pPr>
            <a:r>
              <a:rPr lang="en-US" sz="2600" dirty="0"/>
              <a:t>In the upper left corner of the 1st page, list your</a:t>
            </a:r>
          </a:p>
          <a:p>
            <a:pPr>
              <a:lnSpc>
                <a:spcPct val="150000"/>
              </a:lnSpc>
              <a:buNone/>
            </a:pPr>
            <a:r>
              <a:rPr lang="en-US" sz="2600" dirty="0"/>
              <a:t>   name, your instructor's name, the course, and date</a:t>
            </a:r>
          </a:p>
          <a:p>
            <a:pPr>
              <a:lnSpc>
                <a:spcPct val="150000"/>
              </a:lnSpc>
              <a:buFont typeface="Wingdings" pitchFamily="2" charset="2"/>
              <a:buChar char="Ø"/>
            </a:pPr>
            <a:r>
              <a:rPr lang="en-US" sz="2600" dirty="0"/>
              <a:t>Center the paper title (use standard caps but no</a:t>
            </a:r>
          </a:p>
          <a:p>
            <a:pPr>
              <a:lnSpc>
                <a:spcPct val="150000"/>
              </a:lnSpc>
              <a:buNone/>
            </a:pPr>
            <a:r>
              <a:rPr lang="en-US" sz="2600" dirty="0"/>
              <a:t>   underlining, italics, quote, or bold)</a:t>
            </a:r>
          </a:p>
          <a:p>
            <a:pPr>
              <a:lnSpc>
                <a:spcPct val="150000"/>
              </a:lnSpc>
              <a:buFont typeface="Wingdings" pitchFamily="2" charset="2"/>
              <a:buChar char="Ø"/>
            </a:pPr>
            <a:r>
              <a:rPr lang="en-US" sz="2600" dirty="0"/>
              <a:t>Create a header in the upper right corner at half</a:t>
            </a:r>
          </a:p>
          <a:p>
            <a:pPr>
              <a:lnSpc>
                <a:spcPct val="150000"/>
              </a:lnSpc>
              <a:buNone/>
            </a:pPr>
            <a:r>
              <a:rPr lang="en-US" sz="2600" dirty="0"/>
              <a:t>   inch from the top and one inch from the right of the</a:t>
            </a:r>
          </a:p>
          <a:p>
            <a:pPr>
              <a:lnSpc>
                <a:spcPct val="150000"/>
              </a:lnSpc>
              <a:buNone/>
            </a:pPr>
            <a:r>
              <a:rPr lang="en-US" sz="2600" dirty="0"/>
              <a:t>   page (include your last name and page number)</a:t>
            </a:r>
          </a:p>
          <a:p>
            <a:endParaRPr lang="en-US" dirty="0">
              <a:latin typeface="Constantia" pitchFamily="18" charset="0"/>
            </a:endParaRPr>
          </a:p>
        </p:txBody>
      </p:sp>
      <p:pic>
        <p:nvPicPr>
          <p:cNvPr id="2050" name="Picture 2" descr="This image shows the first page of an MLA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290510"/>
            <a:ext cx="4724399" cy="60867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94500" y="6377295"/>
            <a:ext cx="4902200" cy="307777"/>
          </a:xfrm>
          <a:prstGeom prst="rect">
            <a:avLst/>
          </a:prstGeom>
          <a:noFill/>
        </p:spPr>
        <p:txBody>
          <a:bodyPr wrap="square" rtlCol="0">
            <a:spAutoFit/>
          </a:bodyPr>
          <a:lstStyle/>
          <a:p>
            <a:r>
              <a:rPr lang="en-CA" sz="1400" dirty="0" smtClean="0"/>
              <a:t>(“Formatting the First Page of your Paper”)</a:t>
            </a:r>
            <a:endParaRPr lang="en-US" sz="1400" dirty="0"/>
          </a:p>
        </p:txBody>
      </p:sp>
    </p:spTree>
    <p:extLst>
      <p:ext uri="{BB962C8B-B14F-4D97-AF65-F5344CB8AC3E}">
        <p14:creationId xmlns:p14="http://schemas.microsoft.com/office/powerpoint/2010/main" val="372930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Wait!  Too much information!</a:t>
            </a:r>
            <a:endParaRPr lang="en-US" dirty="0"/>
          </a:p>
        </p:txBody>
      </p:sp>
      <p:sp>
        <p:nvSpPr>
          <p:cNvPr id="3" name="Content Placeholder 2"/>
          <p:cNvSpPr>
            <a:spLocks noGrp="1"/>
          </p:cNvSpPr>
          <p:nvPr>
            <p:ph sz="half" idx="1"/>
          </p:nvPr>
        </p:nvSpPr>
        <p:spPr>
          <a:xfrm>
            <a:off x="1104900" y="1600200"/>
            <a:ext cx="3987800" cy="4571999"/>
          </a:xfrm>
        </p:spPr>
        <p:txBody>
          <a:bodyPr/>
          <a:lstStyle/>
          <a:p>
            <a:r>
              <a:rPr lang="en-CA" dirty="0" smtClean="0">
                <a:latin typeface="Constantia" pitchFamily="18" charset="0"/>
              </a:rPr>
              <a:t>You could watch the video tutorial on the </a:t>
            </a:r>
            <a:r>
              <a:rPr lang="en-CA" dirty="0" smtClean="0">
                <a:latin typeface="Constantia" pitchFamily="18" charset="0"/>
                <a:hlinkClick r:id="rId2"/>
              </a:rPr>
              <a:t>Henry Library Commons Website</a:t>
            </a:r>
            <a:endParaRPr lang="en-US" dirty="0">
              <a:latin typeface="Constantia" pitchFamily="18" charset="0"/>
            </a:endParaRPr>
          </a:p>
        </p:txBody>
      </p:sp>
      <p:sp>
        <p:nvSpPr>
          <p:cNvPr id="4" name="Content Placeholder 3"/>
          <p:cNvSpPr>
            <a:spLocks noGrp="1"/>
          </p:cNvSpPr>
          <p:nvPr>
            <p:ph sz="half" idx="2"/>
          </p:nvPr>
        </p:nvSpPr>
        <p:spPr>
          <a:xfrm>
            <a:off x="5486400" y="1600200"/>
            <a:ext cx="5600700" cy="4571999"/>
          </a:xfrm>
        </p:spPr>
        <p:txBody>
          <a:bodyPr/>
          <a:lstStyle/>
          <a:p>
            <a:r>
              <a:rPr lang="en-CA" dirty="0" smtClean="0">
                <a:latin typeface="Constantia" pitchFamily="18" charset="0"/>
              </a:rPr>
              <a:t>While you’re there, check out the other useful resources:</a:t>
            </a:r>
          </a:p>
          <a:p>
            <a:endParaRPr lang="en-US" dirty="0">
              <a:latin typeface="Constantia" pitchFamily="18" charset="0"/>
            </a:endParaRPr>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32100"/>
            <a:ext cx="2959100" cy="236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189" y="2038350"/>
            <a:ext cx="1637348" cy="197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Note-taking sheets Electronic Source.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9063" y="4210685"/>
            <a:ext cx="1637348" cy="19773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te-taking sheets Print Source.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95703" y="4210685"/>
            <a:ext cx="1637347" cy="197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97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S103431380">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E81BB3BF9E0B4586CAEA3FE9414923" ma:contentTypeVersion="1" ma:contentTypeDescription="Create a new document." ma:contentTypeScope="" ma:versionID="a448098bd6941d3cda66b2196076c3f0">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FB56374-DB89-4AA0-8F0B-84398B3095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D43CCC-02EF-4AD7-80E0-9BAB3EE9D0B1}">
  <ds:schemaRefs>
    <ds:schemaRef ds:uri="http://schemas.microsoft.com/sharepoint/v3/contenttype/forms"/>
  </ds:schemaRefs>
</ds:datastoreItem>
</file>

<file path=customXml/itemProps3.xml><?xml version="1.0" encoding="utf-8"?>
<ds:datastoreItem xmlns:ds="http://schemas.openxmlformats.org/officeDocument/2006/customXml" ds:itemID="{99462365-3048-4651-8521-0ABB2FFA7699}">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TS103431380</Template>
  <TotalTime>0</TotalTime>
  <Words>852</Words>
  <Application>Microsoft Office PowerPoint</Application>
  <PresentationFormat>Custom</PresentationFormat>
  <Paragraphs>82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TS103431380</vt:lpstr>
      <vt:lpstr>Basic MLA Format</vt:lpstr>
      <vt:lpstr>Research for Academic Purposes</vt:lpstr>
      <vt:lpstr>Why Use MLA?</vt:lpstr>
      <vt:lpstr>So how do I do that? Example with an Author:</vt:lpstr>
      <vt:lpstr>Example with Unknown Author:</vt:lpstr>
      <vt:lpstr>So, when I’m researching, what should I do?</vt:lpstr>
      <vt:lpstr>So now to turn that into an Essay or Report…</vt:lpstr>
      <vt:lpstr>Basic MLA Format</vt:lpstr>
      <vt:lpstr>Wait!  Too much information!</vt:lpstr>
      <vt:lpstr>What about Headings?</vt:lpstr>
      <vt:lpstr>Questions?</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2013-10-25T15:13:01Z</dcterms:created>
  <dcterms:modified xsi:type="dcterms:W3CDTF">2014-04-23T14:33:02Z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y fmtid="{D5CDD505-2E9C-101B-9397-08002B2CF9AE}" pid="3" name="ContentTypeId">
    <vt:lpwstr>0x010100ABE81BB3BF9E0B4586CAEA3FE9414923</vt:lpwstr>
  </property>
</Properties>
</file>