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04800"/>
            <a:ext cx="7772400" cy="9906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524000"/>
            <a:ext cx="6400800" cy="8382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675AC5-207D-4C78-8F73-60EC8212D9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DD36F9-090F-4723-88D4-AC0A0CBAFF6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4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00025"/>
            <a:ext cx="1828800" cy="5819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200025"/>
            <a:ext cx="5334000" cy="5819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49483-DDAB-453B-9A31-C8E20A1E0B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71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C6CF5-D5D5-466E-8798-3E7A349D974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956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91D53-9CDF-4B02-96F2-83E8C891DC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22527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764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0200" y="1676400"/>
            <a:ext cx="35814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5BCEB-B055-4260-B15D-5B8D4D0881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3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5CF96-C53E-47D0-86D0-43BA1C329E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207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2B55B4-850E-4CAB-931A-F9AB7A94CE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9EF8DD-585F-47A3-A193-0D30437E39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51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618B9-ABA7-46FF-B6B2-45B4C2C476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30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5BB6C-ABFF-4ED0-9ACB-61D270F31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800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200025"/>
            <a:ext cx="730091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676400"/>
            <a:ext cx="7315200" cy="434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A20E3AC-9B58-4089-9A45-85BAACA879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990600"/>
          </a:xfrm>
        </p:spPr>
        <p:txBody>
          <a:bodyPr/>
          <a:lstStyle/>
          <a:p>
            <a:r>
              <a:rPr lang="en-CA" sz="4000" b="1" dirty="0" smtClean="0"/>
              <a:t>Putting the Pieces Together</a:t>
            </a:r>
            <a:endParaRPr lang="en-US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124744"/>
            <a:ext cx="6400800" cy="1237456"/>
          </a:xfrm>
        </p:spPr>
        <p:txBody>
          <a:bodyPr/>
          <a:lstStyle/>
          <a:p>
            <a:r>
              <a:rPr lang="en-CA" sz="3600" dirty="0" smtClean="0"/>
              <a:t>Basic Citation in APA format:</a:t>
            </a:r>
          </a:p>
          <a:p>
            <a:r>
              <a:rPr lang="en-CA" sz="3600" dirty="0" smtClean="0"/>
              <a:t>Book by a Single Author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419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Embedded (in-text) citation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 smtClean="0"/>
              <a:t>Teens are congratulated for taking the initiative: "Students with intrinsic motivation are more likely to succeed in both academic and social situations" (Maxwell,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5655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Embedded (in-text) citation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 smtClean="0"/>
              <a:t>Teens are congratulated for taking the initiative: "Students with intrinsic motivation are more likely to succeed in both academic and social situations" (Maxwell, 2014, 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1658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Embedded (in-text) citation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 smtClean="0"/>
              <a:t>Teens are congratulated for taking the initiative: "Students with intrinsic motivation are more likely to succeed in both academic and social situations" (Maxwell, 2014,  p.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50143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Embedded (in-text) citation</a:t>
            </a:r>
          </a:p>
          <a:p>
            <a:pPr marL="0" indent="0">
              <a:buNone/>
            </a:pPr>
            <a:endParaRPr lang="en-CA" b="1" dirty="0"/>
          </a:p>
          <a:p>
            <a:pPr marL="0" indent="0">
              <a:buNone/>
            </a:pPr>
            <a:r>
              <a:rPr lang="en-CA" dirty="0" smtClean="0"/>
              <a:t>Teens are congratulated for taking the initiative: "Students with intrinsic motivation are more likely to succeed in both academic and social situations" (Maxwell, 2014,  p. 199).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49982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7315200" cy="4776936"/>
          </a:xfrm>
        </p:spPr>
        <p:txBody>
          <a:bodyPr/>
          <a:lstStyle/>
          <a:p>
            <a:pPr marL="0" indent="0">
              <a:buNone/>
            </a:pPr>
            <a:r>
              <a:rPr lang="en-CA" b="1" dirty="0" smtClean="0"/>
              <a:t>Embedded (in-text) </a:t>
            </a:r>
            <a:r>
              <a:rPr lang="en-CA" b="1" dirty="0" smtClean="0"/>
              <a:t>citation: Quotation and Paraphrase</a:t>
            </a:r>
            <a:endParaRPr lang="en-CA" b="1" dirty="0" smtClean="0"/>
          </a:p>
          <a:p>
            <a:pPr marL="0" indent="0">
              <a:buNone/>
            </a:pPr>
            <a:endParaRPr lang="en-CA" sz="1400" b="1" dirty="0"/>
          </a:p>
          <a:p>
            <a:pPr marL="0" indent="0">
              <a:buNone/>
            </a:pPr>
            <a:r>
              <a:rPr lang="en-CA" dirty="0" smtClean="0"/>
              <a:t>Teens are congratulated for taking the initiative: "Students with intrinsic motivation are more likely to succeed in both academic and social situations" (Maxwell, 2014,  p. 199</a:t>
            </a:r>
            <a:r>
              <a:rPr lang="en-CA" dirty="0" smtClean="0"/>
              <a:t>).</a:t>
            </a:r>
          </a:p>
          <a:p>
            <a:pPr marL="0" indent="0">
              <a:buNone/>
            </a:pPr>
            <a:endParaRPr lang="en-CA" sz="1800" dirty="0"/>
          </a:p>
          <a:p>
            <a:pPr marL="0" indent="0">
              <a:buNone/>
            </a:pPr>
            <a:r>
              <a:rPr lang="en-CA" dirty="0"/>
              <a:t>Overall, teens who are self-motivated do better in school and with friends than teens who are motivated by money or grades (</a:t>
            </a:r>
            <a:r>
              <a:rPr lang="en-CA" dirty="0" smtClean="0"/>
              <a:t>Maxwell, 2014, p. 199).</a:t>
            </a:r>
            <a:endParaRPr lang="en-CA" dirty="0"/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38152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None/>
            </a:pPr>
            <a:r>
              <a:rPr lang="en-CA" b="1" dirty="0" smtClean="0"/>
              <a:t>References</a:t>
            </a:r>
          </a:p>
          <a:p>
            <a:pPr marL="355600" indent="-355600">
              <a:buNone/>
            </a:pPr>
            <a:r>
              <a:rPr lang="en-CA" dirty="0" smtClean="0"/>
              <a:t>Maxwell, G. (2014). </a:t>
            </a:r>
            <a:r>
              <a:rPr lang="en-CA" i="1" dirty="0" smtClean="0"/>
              <a:t>Putting the Pieces Together. </a:t>
            </a:r>
            <a:r>
              <a:rPr lang="en-CA" dirty="0" smtClean="0"/>
              <a:t>Whitby: </a:t>
            </a:r>
            <a:r>
              <a:rPr lang="en-CA" dirty="0" err="1" smtClean="0"/>
              <a:t>Hawkstone</a:t>
            </a:r>
            <a:r>
              <a:rPr lang="en-CA" dirty="0" smtClean="0"/>
              <a:t> Publishing, Ltd.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b="1" dirty="0" smtClean="0"/>
              <a:t>Embedded (in-text) citation</a:t>
            </a:r>
          </a:p>
          <a:p>
            <a:pPr marL="0" indent="0">
              <a:buNone/>
            </a:pPr>
            <a:r>
              <a:rPr lang="en-CA" dirty="0" smtClean="0"/>
              <a:t>Teens are congratulated for taking the initiative: "Students with intrinsic motivation are more likely to succeed in both academic and social situations" (Maxwell, 2014,  p. 199).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9262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Research for Academic Purposes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>
                <a:latin typeface="Constantia" pitchFamily="18" charset="0"/>
              </a:rPr>
              <a:t>The basis of research is to READ and make notes: paraphrase or quotations.  </a:t>
            </a:r>
          </a:p>
          <a:p>
            <a:endParaRPr lang="en-CA" sz="2000" dirty="0" smtClean="0">
              <a:latin typeface="Constantia" pitchFamily="18" charset="0"/>
            </a:endParaRPr>
          </a:p>
          <a:p>
            <a:r>
              <a:rPr lang="en-CA" sz="2000" dirty="0" smtClean="0">
                <a:latin typeface="Constantia" pitchFamily="18" charset="0"/>
              </a:rPr>
              <a:t>You are learning new information or you are confirming information that is NOT general knowledge.  </a:t>
            </a:r>
          </a:p>
          <a:p>
            <a:endParaRPr lang="en-CA" sz="2000" dirty="0" smtClean="0">
              <a:latin typeface="Constantia" pitchFamily="18" charset="0"/>
            </a:endParaRPr>
          </a:p>
          <a:p>
            <a:r>
              <a:rPr lang="en-CA" sz="2000" dirty="0" smtClean="0">
                <a:latin typeface="Constantia" pitchFamily="18" charset="0"/>
              </a:rPr>
              <a:t>Since you are learning new things, when you report them to the teacher or the class, you need to give credit to the creator of the information -- the author or photographer, or videographer, or designer, or...</a:t>
            </a:r>
          </a:p>
          <a:p>
            <a:endParaRPr lang="en-CA" sz="2000" dirty="0" smtClean="0">
              <a:latin typeface="Constantia" pitchFamily="18" charset="0"/>
            </a:endParaRPr>
          </a:p>
          <a:p>
            <a:r>
              <a:rPr lang="en-CA" sz="2000" dirty="0" smtClean="0">
                <a:latin typeface="Constantia" pitchFamily="18" charset="0"/>
              </a:rPr>
              <a:t>If you don't give credit, it is…</a:t>
            </a:r>
            <a:endParaRPr lang="en-US" sz="2000" dirty="0" smtClean="0">
              <a:latin typeface="Constantia" pitchFamily="18" charset="0"/>
            </a:endParaRPr>
          </a:p>
          <a:p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5317096"/>
            <a:ext cx="3482168" cy="75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6083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use APA?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676400"/>
            <a:ext cx="7315200" cy="4992960"/>
          </a:xfrm>
        </p:spPr>
        <p:txBody>
          <a:bodyPr/>
          <a:lstStyle/>
          <a:p>
            <a:r>
              <a:rPr lang="en-CA" dirty="0">
                <a:latin typeface="Constantia" pitchFamily="18" charset="0"/>
              </a:rPr>
              <a:t>In </a:t>
            </a:r>
            <a:r>
              <a:rPr lang="en-CA" dirty="0" smtClean="0">
                <a:latin typeface="Constantia" pitchFamily="18" charset="0"/>
              </a:rPr>
              <a:t>Science, Phys. Ed., and the Social Sciences, </a:t>
            </a:r>
            <a:r>
              <a:rPr lang="en-CA" dirty="0">
                <a:latin typeface="Constantia" pitchFamily="18" charset="0"/>
              </a:rPr>
              <a:t>we use the </a:t>
            </a:r>
            <a:r>
              <a:rPr lang="en-CA" dirty="0" smtClean="0">
                <a:latin typeface="Constantia" pitchFamily="18" charset="0"/>
              </a:rPr>
              <a:t>American Psychological Association’s method </a:t>
            </a:r>
            <a:r>
              <a:rPr lang="en-CA" dirty="0">
                <a:latin typeface="Constantia" pitchFamily="18" charset="0"/>
              </a:rPr>
              <a:t>of cataloguing our research sources</a:t>
            </a:r>
            <a:r>
              <a:rPr lang="en-CA" dirty="0" smtClean="0">
                <a:latin typeface="Constantia" pitchFamily="18" charset="0"/>
              </a:rPr>
              <a:t>.</a:t>
            </a:r>
          </a:p>
          <a:p>
            <a:pPr marL="0" indent="0">
              <a:buNone/>
            </a:pPr>
            <a:endParaRPr lang="en-CA" dirty="0">
              <a:latin typeface="Constantia" pitchFamily="18" charset="0"/>
            </a:endParaRPr>
          </a:p>
          <a:p>
            <a:r>
              <a:rPr lang="en-CA" dirty="0">
                <a:latin typeface="Constantia" pitchFamily="18" charset="0"/>
              </a:rPr>
              <a:t>You must give credit to ALL facts, ideas and images that you did not create on your own.  Yup, ALL FACTS, IDEAS AND IMAGES</a:t>
            </a:r>
            <a:r>
              <a:rPr lang="en-CA" dirty="0" smtClean="0">
                <a:latin typeface="Constantia" pitchFamily="18" charset="0"/>
              </a:rPr>
              <a:t>.</a:t>
            </a:r>
          </a:p>
          <a:p>
            <a:endParaRPr lang="en-CA" dirty="0">
              <a:latin typeface="Constantia" pitchFamily="18" charset="0"/>
            </a:endParaRPr>
          </a:p>
          <a:p>
            <a:r>
              <a:rPr lang="en-CA" dirty="0">
                <a:latin typeface="Constantia" pitchFamily="18" charset="0"/>
              </a:rPr>
              <a:t>You must give credit to your research in two places:</a:t>
            </a:r>
          </a:p>
          <a:p>
            <a:pPr lvl="1"/>
            <a:r>
              <a:rPr lang="en-CA" sz="1800" dirty="0" smtClean="0">
                <a:latin typeface="Constantia" pitchFamily="18" charset="0"/>
              </a:rPr>
              <a:t>On a References page</a:t>
            </a:r>
            <a:endParaRPr lang="en-US" sz="1800" dirty="0" smtClean="0">
              <a:latin typeface="Constantia" pitchFamily="18" charset="0"/>
            </a:endParaRPr>
          </a:p>
          <a:p>
            <a:pPr lvl="1"/>
            <a:r>
              <a:rPr lang="en-CA" sz="1800" dirty="0" smtClean="0">
                <a:latin typeface="Constantia" pitchFamily="18" charset="0"/>
              </a:rPr>
              <a:t>As an embedded (in-text) citation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43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sz="3200" b="1" dirty="0" smtClean="0"/>
              <a:t>References:</a:t>
            </a:r>
          </a:p>
          <a:p>
            <a:pPr marL="0" indent="0">
              <a:buNone/>
            </a:pPr>
            <a:endParaRPr lang="en-CA" dirty="0" smtClean="0"/>
          </a:p>
          <a:p>
            <a:pPr marL="355600" indent="-355600">
              <a:buNone/>
            </a:pPr>
            <a:r>
              <a:rPr lang="en-CA" dirty="0" smtClean="0"/>
              <a:t>Last name, initial. (year). </a:t>
            </a:r>
            <a:r>
              <a:rPr lang="en-CA" i="1" dirty="0" smtClean="0"/>
              <a:t>Title of Book.</a:t>
            </a:r>
            <a:r>
              <a:rPr lang="en-CA" dirty="0" smtClean="0"/>
              <a:t> City of Publication: Publisher.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sz="3200" b="1" dirty="0" smtClean="0"/>
              <a:t>Embedded (in-text) citation: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(Last name, year, p. #)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References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Maxwell, 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947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References</a:t>
            </a:r>
          </a:p>
          <a:p>
            <a:pPr marL="0" indent="0">
              <a:buNone/>
            </a:pP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Maxwell, G. (2014).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8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b="1" dirty="0" smtClean="0"/>
              <a:t>References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Maxwell, G. (2014). </a:t>
            </a:r>
            <a:r>
              <a:rPr lang="en-CA" i="1" dirty="0" smtClean="0"/>
              <a:t>Putting the Pieces Together.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54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None/>
            </a:pPr>
            <a:r>
              <a:rPr lang="en-CA" b="1" dirty="0" smtClean="0"/>
              <a:t>References</a:t>
            </a:r>
          </a:p>
          <a:p>
            <a:pPr marL="355600" indent="-355600">
              <a:buNone/>
            </a:pPr>
            <a:endParaRPr lang="en-CA" dirty="0" smtClean="0"/>
          </a:p>
          <a:p>
            <a:pPr marL="355600" indent="-355600">
              <a:buNone/>
            </a:pPr>
            <a:r>
              <a:rPr lang="en-CA" dirty="0" smtClean="0"/>
              <a:t>Maxwell, G. (2014). </a:t>
            </a:r>
            <a:r>
              <a:rPr lang="en-CA" i="1" dirty="0" smtClean="0"/>
              <a:t>Putting the Pieces Together. </a:t>
            </a:r>
            <a:r>
              <a:rPr lang="en-CA" dirty="0" smtClean="0"/>
              <a:t>Whitby: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Book by a Single Author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5600" indent="-355600">
              <a:buNone/>
            </a:pPr>
            <a:r>
              <a:rPr lang="en-CA" b="1" dirty="0" smtClean="0"/>
              <a:t>References</a:t>
            </a:r>
          </a:p>
          <a:p>
            <a:pPr marL="355600" indent="-355600">
              <a:buNone/>
            </a:pPr>
            <a:endParaRPr lang="en-CA" dirty="0"/>
          </a:p>
          <a:p>
            <a:pPr marL="355600" indent="-355600">
              <a:buNone/>
            </a:pPr>
            <a:r>
              <a:rPr lang="en-CA" dirty="0" smtClean="0"/>
              <a:t>Maxwell, G. (2014). </a:t>
            </a:r>
            <a:r>
              <a:rPr lang="en-CA" i="1" dirty="0" smtClean="0"/>
              <a:t>Putting the Pieces Together. </a:t>
            </a:r>
            <a:r>
              <a:rPr lang="en-CA" dirty="0" smtClean="0"/>
              <a:t>Whitby: </a:t>
            </a:r>
            <a:r>
              <a:rPr lang="en-CA" dirty="0" err="1" smtClean="0"/>
              <a:t>Hawkstone</a:t>
            </a:r>
            <a:r>
              <a:rPr lang="en-CA" dirty="0" smtClean="0"/>
              <a:t> Publishing, Ltd.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3431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arning games design 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Learning games design template</Template>
  <TotalTime>42</TotalTime>
  <Words>615</Words>
  <Application>Microsoft Office PowerPoint</Application>
  <PresentationFormat>On-screen Show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Learning games design template</vt:lpstr>
      <vt:lpstr>Putting the Pieces Together</vt:lpstr>
      <vt:lpstr>Research for Academic Purposes</vt:lpstr>
      <vt:lpstr>Why use APA?</vt:lpstr>
      <vt:lpstr>Book by a Single Author</vt:lpstr>
      <vt:lpstr>Book by a Single Author</vt:lpstr>
      <vt:lpstr>Book by a Single Author</vt:lpstr>
      <vt:lpstr>Book by a Single Author</vt:lpstr>
      <vt:lpstr>Book by a Single Author</vt:lpstr>
      <vt:lpstr>Book by a Single Author</vt:lpstr>
      <vt:lpstr>Book by a Single Author</vt:lpstr>
      <vt:lpstr>Book by a Single Author</vt:lpstr>
      <vt:lpstr>Book by a Single Author</vt:lpstr>
      <vt:lpstr>Book by a Single Author</vt:lpstr>
      <vt:lpstr>Book by a Single Author</vt:lpstr>
      <vt:lpstr>Book by a Single Author</vt:lpstr>
    </vt:vector>
  </TitlesOfParts>
  <Company>Durham District School Board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Putting the Pieces Together</dc:title>
  <dc:creator>GILLIAN MAXWELL</dc:creator>
  <cp:lastModifiedBy>GILLIAN MAXWELL</cp:lastModifiedBy>
  <cp:revision>6</cp:revision>
  <dcterms:created xsi:type="dcterms:W3CDTF">2014-04-17T17:43:58Z</dcterms:created>
  <dcterms:modified xsi:type="dcterms:W3CDTF">2014-04-23T13:39:08Z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TC102885661033</vt:lpwstr>
  </property>
</Properties>
</file>